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65" r:id="rId2"/>
    <p:sldId id="266" r:id="rId3"/>
    <p:sldId id="378" r:id="rId4"/>
    <p:sldId id="376" r:id="rId5"/>
    <p:sldId id="377" r:id="rId6"/>
    <p:sldId id="267" r:id="rId7"/>
    <p:sldId id="387" r:id="rId8"/>
    <p:sldId id="388" r:id="rId9"/>
    <p:sldId id="392" r:id="rId10"/>
    <p:sldId id="393" r:id="rId11"/>
    <p:sldId id="389" r:id="rId12"/>
    <p:sldId id="390" r:id="rId13"/>
    <p:sldId id="391" r:id="rId14"/>
    <p:sldId id="379" r:id="rId15"/>
    <p:sldId id="404" r:id="rId16"/>
    <p:sldId id="405" r:id="rId17"/>
    <p:sldId id="406" r:id="rId18"/>
    <p:sldId id="403" r:id="rId19"/>
    <p:sldId id="396" r:id="rId20"/>
    <p:sldId id="380" r:id="rId21"/>
    <p:sldId id="395" r:id="rId22"/>
    <p:sldId id="381" r:id="rId23"/>
    <p:sldId id="382" r:id="rId24"/>
    <p:sldId id="407" r:id="rId25"/>
    <p:sldId id="408" r:id="rId26"/>
    <p:sldId id="409" r:id="rId27"/>
    <p:sldId id="402" r:id="rId28"/>
    <p:sldId id="398" r:id="rId29"/>
    <p:sldId id="399" r:id="rId30"/>
    <p:sldId id="383" r:id="rId31"/>
    <p:sldId id="397" r:id="rId32"/>
    <p:sldId id="410" r:id="rId33"/>
    <p:sldId id="384" r:id="rId34"/>
    <p:sldId id="386" r:id="rId35"/>
    <p:sldId id="385" r:id="rId36"/>
    <p:sldId id="355" r:id="rId37"/>
    <p:sldId id="356" r:id="rId38"/>
    <p:sldId id="357" r:id="rId39"/>
    <p:sldId id="358" r:id="rId40"/>
    <p:sldId id="367" r:id="rId41"/>
    <p:sldId id="369" r:id="rId42"/>
    <p:sldId id="346" r:id="rId43"/>
    <p:sldId id="342" r:id="rId44"/>
    <p:sldId id="343" r:id="rId45"/>
    <p:sldId id="344" r:id="rId46"/>
    <p:sldId id="371" r:id="rId47"/>
    <p:sldId id="370" r:id="rId48"/>
    <p:sldId id="374" r:id="rId49"/>
    <p:sldId id="363" r:id="rId50"/>
    <p:sldId id="330" r:id="rId51"/>
    <p:sldId id="375" r:id="rId52"/>
    <p:sldId id="327" r:id="rId53"/>
    <p:sldId id="372" r:id="rId54"/>
    <p:sldId id="373" r:id="rId55"/>
    <p:sldId id="368" r:id="rId5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71" autoAdjust="0"/>
  </p:normalViewPr>
  <p:slideViewPr>
    <p:cSldViewPr>
      <p:cViewPr>
        <p:scale>
          <a:sx n="100" d="100"/>
          <a:sy n="100" d="100"/>
        </p:scale>
        <p:origin x="-1134" y="-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1A82-89F5-4638-8B5D-C3B751E46DD6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B39F4-ABB8-4E29-B9DF-EC10308892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9435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2D3FF-AE33-483E-BB2F-585AD73BC1F7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F7215-AA53-437C-9607-929DE4D5A43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43070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B8C9-A7D0-4F55-9486-2B2A0B806681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</a:t>
            </a:r>
            <a:r>
              <a:rPr lang="en-GB" baseline="0" dirty="0" smtClean="0"/>
              <a:t> key idea is about ‘transition’ from linear thinking to ‘synergistic’’.  This picture shows the transition of ‘linear’  economic systems where the ‘winner takes all’, to ‘synergistic prosperity’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B8C9-A7D0-4F55-9486-2B2A0B806681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E64E9-25CB-45DC-91EB-B848AB05C7B6}" type="slidenum">
              <a:rPr lang="en-GB" smtClean="0"/>
              <a:pPr/>
              <a:t>36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5B8C9-A7D0-4F55-9486-2B2A0B806681}" type="slidenum">
              <a:rPr lang="en-GB" smtClean="0"/>
              <a:pPr/>
              <a:t>52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03973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46585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71305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5428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07252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75531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5929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35877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4026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4205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4945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8203A-5282-488D-93D5-C9FA096C8315}" type="datetimeFigureOut">
              <a:rPr lang="en-GB" smtClean="0"/>
              <a:pPr/>
              <a:t>31/05/2016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7FA8B-3014-41DC-AFD1-9F7A7DEB21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5610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rban3.ne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rban3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5.jpeg"/><Relationship Id="rId7" Type="http://schemas.openxmlformats.org/officeDocument/2006/relationships/image" Target="../media/image2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rban3.ne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795433" y="1772816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b="1" i="1" dirty="0" smtClean="0"/>
              <a:t>"Science for sustainability: why inter-connected problems call for inter-connected knowledge</a:t>
            </a:r>
            <a:r>
              <a:rPr lang="en-GB" sz="3200" dirty="0" smtClean="0"/>
              <a:t>“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- or – </a:t>
            </a:r>
            <a:br>
              <a:rPr lang="en-GB" sz="3600" dirty="0" smtClean="0"/>
            </a:br>
            <a:r>
              <a:rPr lang="en-GB" sz="3600" dirty="0" smtClean="0"/>
              <a:t>“</a:t>
            </a:r>
            <a:r>
              <a:rPr lang="en-GB" sz="3200" dirty="0" smtClean="0"/>
              <a:t>SAVING THE WORLD, FLIPCHART BY FLIPCHART</a:t>
            </a:r>
            <a:endParaRPr lang="en-GB" sz="3600" b="1" dirty="0"/>
          </a:p>
        </p:txBody>
      </p:sp>
      <p:pic>
        <p:nvPicPr>
          <p:cNvPr id="2051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5" descr="aaaaaa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 l="27983" r="15991"/>
          <a:stretch>
            <a:fillRect/>
          </a:stretch>
        </p:blipFill>
        <p:spPr bwMode="auto">
          <a:xfrm>
            <a:off x="-36513" y="3"/>
            <a:ext cx="889001" cy="40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3"/>
          <p:cNvSpPr>
            <a:spLocks noChangeArrowheads="1"/>
          </p:cNvSpPr>
          <p:nvPr/>
        </p:nvSpPr>
        <p:spPr bwMode="auto">
          <a:xfrm>
            <a:off x="2016128" y="4509120"/>
            <a:ext cx="572452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Joe </a:t>
            </a:r>
            <a:r>
              <a:rPr lang="en-GB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Ravetz</a:t>
            </a:r>
            <a:endParaRPr lang="en-GB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Centre for Urban </a:t>
            </a:r>
            <a:r>
              <a:rPr lang="en-GB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Resilience &amp; Energy</a:t>
            </a:r>
            <a:endParaRPr lang="en-GB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Manchester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www.urban3.net</a:t>
            </a:r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GB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36096" y="260648"/>
            <a:ext cx="370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389068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4392488" cy="5497760"/>
          </a:xfr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514350" indent="-514350"/>
            <a:r>
              <a:rPr lang="en-US" sz="2400" dirty="0" smtClean="0"/>
              <a:t>Introductions… </a:t>
            </a:r>
          </a:p>
          <a:p>
            <a:pPr marL="514350" indent="-514350"/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Case study: climate</a:t>
            </a:r>
          </a:p>
          <a:p>
            <a:pPr marL="514350" indent="-514350"/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Science agenda: </a:t>
            </a:r>
            <a:r>
              <a:rPr lang="en-US" sz="2400" dirty="0" err="1" smtClean="0"/>
              <a:t>synergistics</a:t>
            </a:r>
            <a:endParaRPr lang="en-US" sz="2400" dirty="0" smtClean="0"/>
          </a:p>
          <a:p>
            <a:pPr marL="514350" indent="-514350"/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Conversation: </a:t>
            </a:r>
          </a:p>
          <a:p>
            <a:pPr marL="514350" indent="-514350"/>
            <a:endParaRPr lang="en-US" sz="2400" dirty="0" smtClean="0"/>
          </a:p>
          <a:p>
            <a:pPr marL="514350" indent="-514350"/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Case study: bio-regions</a:t>
            </a:r>
          </a:p>
          <a:p>
            <a:pPr marL="514350" indent="-514350"/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Science agenda: co-evolution:</a:t>
            </a:r>
          </a:p>
          <a:p>
            <a:pPr marL="514350" indent="-514350"/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conversation:</a:t>
            </a:r>
          </a:p>
          <a:p>
            <a:pPr marL="514350" indent="-514350"/>
            <a:r>
              <a:rPr lang="en-US" sz="2400" dirty="0" smtClean="0"/>
              <a:t>Mind-games…. </a:t>
            </a:r>
          </a:p>
          <a:p>
            <a:pPr marL="514350" indent="-514350"/>
            <a:endParaRPr lang="en-US" sz="2400" dirty="0"/>
          </a:p>
          <a:p>
            <a:pPr marL="514350" indent="-514350"/>
            <a:endParaRPr lang="en-GB" sz="2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4572000" y="620688"/>
            <a:ext cx="4176464" cy="2808312"/>
            <a:chOff x="4932040" y="1196752"/>
            <a:chExt cx="3819304" cy="2520280"/>
          </a:xfrm>
        </p:grpSpPr>
        <p:pic>
          <p:nvPicPr>
            <p:cNvPr id="5" name="Picture 5" descr="Happiness graffiti"/>
            <p:cNvPicPr>
              <a:picLocks noChangeAspect="1" noChangeArrowheads="1"/>
            </p:cNvPicPr>
            <p:nvPr/>
          </p:nvPicPr>
          <p:blipFill>
            <a:blip r:embed="rId2" cstate="print"/>
            <a:srcRect t="13523" r="6410" b="9407"/>
            <a:stretch>
              <a:fillRect/>
            </a:stretch>
          </p:blipFill>
          <p:spPr bwMode="auto">
            <a:xfrm>
              <a:off x="4932040" y="1844824"/>
              <a:ext cx="3819304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5425008" y="1196752"/>
              <a:ext cx="302433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rgbClr val="C00000"/>
                  </a:solidFill>
                </a:rPr>
                <a:t>The objectives</a:t>
              </a:r>
              <a:endParaRPr lang="en-GB" sz="24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644008" y="3573016"/>
            <a:ext cx="4139952" cy="3276920"/>
            <a:chOff x="5004048" y="4040512"/>
            <a:chExt cx="3779912" cy="2916880"/>
          </a:xfrm>
        </p:grpSpPr>
        <p:pic>
          <p:nvPicPr>
            <p:cNvPr id="6" name="Picture 2" descr="C:\Users\mfhssjr2\Documents\DESKTOP - 09-09-2011\DESKTOP - IMAGES\irlam kids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4048" y="4553279"/>
              <a:ext cx="3779912" cy="2404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5292080" y="4040512"/>
              <a:ext cx="302433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rgbClr val="C00000"/>
                  </a:solidFill>
                </a:rPr>
                <a:t>The clients </a:t>
              </a:r>
              <a:endParaRPr lang="en-GB" sz="2400" i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1026" name="Picture 2" descr="\\nask.man.ac.uk\home$\My Pictures\101_PANA\P101015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050" b="7469"/>
          <a:stretch/>
        </p:blipFill>
        <p:spPr bwMode="auto">
          <a:xfrm>
            <a:off x="4644008" y="2474934"/>
            <a:ext cx="4165476" cy="43830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598771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 smtClean="0"/>
              <a:t>Introductions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4833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C:\Users\SURegen\Pictures\img011.jpg"/>
          <p:cNvPicPr>
            <a:picLocks noChangeAspect="1" noChangeArrowheads="1"/>
          </p:cNvPicPr>
          <p:nvPr/>
        </p:nvPicPr>
        <p:blipFill rotWithShape="1">
          <a:blip r:embed="rId2" cstate="print"/>
          <a:srcRect t="51857" r="2891" b="10249"/>
          <a:stretch/>
        </p:blipFill>
        <p:spPr bwMode="auto">
          <a:xfrm>
            <a:off x="107504" y="3717032"/>
            <a:ext cx="9151739" cy="2736304"/>
          </a:xfrm>
          <a:prstGeom prst="rect">
            <a:avLst/>
          </a:prstGeom>
          <a:noFill/>
        </p:spPr>
      </p:pic>
      <p:pic>
        <p:nvPicPr>
          <p:cNvPr id="1026" name="Picture 2" descr="C:\Users\SURegen\Pictures\img011.jpg"/>
          <p:cNvPicPr>
            <a:picLocks noChangeAspect="1" noChangeArrowheads="1"/>
          </p:cNvPicPr>
          <p:nvPr/>
        </p:nvPicPr>
        <p:blipFill rotWithShape="1">
          <a:blip r:embed="rId2" cstate="print"/>
          <a:srcRect t="6981" r="2891" b="51264"/>
          <a:stretch/>
        </p:blipFill>
        <p:spPr bwMode="auto">
          <a:xfrm>
            <a:off x="132938" y="485964"/>
            <a:ext cx="9151739" cy="3015044"/>
          </a:xfrm>
          <a:prstGeom prst="rect">
            <a:avLst/>
          </a:prstGeom>
          <a:noFill/>
        </p:spPr>
      </p:pic>
      <p:sp>
        <p:nvSpPr>
          <p:cNvPr id="30" name="Rectangle 29"/>
          <p:cNvSpPr/>
          <p:nvPr/>
        </p:nvSpPr>
        <p:spPr>
          <a:xfrm>
            <a:off x="5901378" y="4302388"/>
            <a:ext cx="3655791" cy="2736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66469" y="485965"/>
            <a:ext cx="2895207" cy="2952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500">
              <a:latin typeface="Comic Sans MS" panose="030F0702030302020204" pitchFamily="66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098340" y="485965"/>
            <a:ext cx="2895207" cy="2952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500">
              <a:latin typeface="Comic Sans MS" panose="030F0702030302020204" pitchFamily="66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130211" y="485965"/>
            <a:ext cx="2895207" cy="2952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500">
              <a:latin typeface="Comic Sans MS" panose="030F0702030302020204" pitchFamily="66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6469" y="3582309"/>
            <a:ext cx="2895207" cy="2952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500">
              <a:latin typeface="Comic Sans MS" panose="030F0702030302020204" pitchFamily="66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098340" y="3582309"/>
            <a:ext cx="2895207" cy="2952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500">
              <a:latin typeface="Comic Sans MS" panose="030F0702030302020204" pitchFamily="66" charset="0"/>
            </a:endParaRPr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-14356" y="701988"/>
            <a:ext cx="2858164" cy="295608"/>
          </a:xfrm>
          <a:prstGeom prst="wedgeRoundRectCallout">
            <a:avLst>
              <a:gd name="adj1" fmla="val 37443"/>
              <a:gd name="adj2" fmla="val 93690"/>
              <a:gd name="adj3" fmla="val 16667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500" dirty="0" smtClean="0">
                <a:latin typeface="Comic Sans MS" panose="030F0702030302020204" pitchFamily="66" charset="0"/>
              </a:rPr>
              <a:t>Hi  &amp; welcome to this journey</a:t>
            </a:r>
            <a:endParaRPr lang="en-GB" altLang="en-US" sz="1500" dirty="0">
              <a:latin typeface="Comic Sans MS" panose="030F0702030302020204" pitchFamily="66" charset="0"/>
            </a:endParaRP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-14356" y="980729"/>
            <a:ext cx="1381492" cy="2458055"/>
          </a:xfrm>
          <a:prstGeom prst="wedgeRoundRectCallout">
            <a:avLst>
              <a:gd name="adj1" fmla="val 75805"/>
              <a:gd name="adj2" fmla="val 31841"/>
              <a:gd name="adj3" fmla="val 16667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500" dirty="0" smtClean="0">
                <a:latin typeface="Comic Sans MS" panose="030F0702030302020204" pitchFamily="66" charset="0"/>
              </a:rPr>
              <a:t>My name is Joe &amp; I’m your author for today... I’d like to say a few words about where this is all  coming from </a:t>
            </a:r>
            <a:endParaRPr lang="en-GB" altLang="en-US" sz="1500" dirty="0">
              <a:latin typeface="Comic Sans MS" panose="030F0702030302020204" pitchFamily="66" charset="0"/>
            </a:endParaRP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2961677" y="672838"/>
            <a:ext cx="1145042" cy="1748050"/>
          </a:xfrm>
          <a:prstGeom prst="wedgeRoundRectCallout">
            <a:avLst>
              <a:gd name="adj1" fmla="val -23875"/>
              <a:gd name="adj2" fmla="val 67585"/>
              <a:gd name="adj3" fmla="val 16667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500" dirty="0" smtClean="0">
                <a:latin typeface="Comic Sans MS" panose="030F0702030302020204" pitchFamily="66" charset="0"/>
              </a:rPr>
              <a:t>From an early age I designed cities &amp; math-</a:t>
            </a:r>
            <a:r>
              <a:rPr lang="en-GB" altLang="en-US" sz="1500" dirty="0" err="1" smtClean="0">
                <a:latin typeface="Comic Sans MS" panose="030F0702030302020204" pitchFamily="66" charset="0"/>
              </a:rPr>
              <a:t>ematical</a:t>
            </a:r>
            <a:r>
              <a:rPr lang="en-GB" altLang="en-US" sz="1500" dirty="0" smtClean="0">
                <a:latin typeface="Comic Sans MS" panose="030F0702030302020204" pitchFamily="66" charset="0"/>
              </a:rPr>
              <a:t> models</a:t>
            </a:r>
            <a:endParaRPr lang="en-GB" altLang="en-US" sz="1500" dirty="0">
              <a:latin typeface="Comic Sans MS" panose="030F0702030302020204" pitchFamily="66" charset="0"/>
            </a:endParaRP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4054604" y="260648"/>
            <a:ext cx="2777339" cy="1317164"/>
          </a:xfrm>
          <a:prstGeom prst="wedgeRoundRectCallout">
            <a:avLst>
              <a:gd name="adj1" fmla="val 11914"/>
              <a:gd name="adj2" fmla="val 65088"/>
              <a:gd name="adj3" fmla="val 16667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500" dirty="0" smtClean="0">
                <a:latin typeface="Comic Sans MS" panose="030F0702030302020204" pitchFamily="66" charset="0"/>
              </a:rPr>
              <a:t>Then came a mystic Journey to the East... infinite consciousness beckoned ... but it seemed there were things to do here first.</a:t>
            </a:r>
            <a:endParaRPr lang="en-GB" altLang="en-US" sz="1500" dirty="0">
              <a:latin typeface="Comic Sans MS" panose="030F0702030302020204" pitchFamily="66" charset="0"/>
            </a:endParaRP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7092280" y="404664"/>
            <a:ext cx="2193475" cy="1827942"/>
          </a:xfrm>
          <a:prstGeom prst="wedgeRoundRectCallout">
            <a:avLst>
              <a:gd name="adj1" fmla="val 41247"/>
              <a:gd name="adj2" fmla="val -34009"/>
              <a:gd name="adj3" fmla="val 16667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500" dirty="0" smtClean="0">
                <a:latin typeface="Comic Sans MS" panose="030F0702030302020204" pitchFamily="66" charset="0"/>
              </a:rPr>
              <a:t>1970s London &amp; the  squatting community.  Capitalism &amp; socialism in crisis. We created Local Exchange systems &amp; other alternatives.  </a:t>
            </a:r>
            <a:endParaRPr lang="en-GB" altLang="en-US" sz="1500" dirty="0">
              <a:latin typeface="Comic Sans MS" panose="030F0702030302020204" pitchFamily="66" charset="0"/>
            </a:endParaRPr>
          </a:p>
        </p:txBody>
      </p:sp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1713836" y="4077072"/>
            <a:ext cx="1728192" cy="1572553"/>
          </a:xfrm>
          <a:prstGeom prst="wedgeRoundRectCallout">
            <a:avLst>
              <a:gd name="adj1" fmla="val 8671"/>
              <a:gd name="adj2" fmla="val -39518"/>
              <a:gd name="adj3" fmla="val 16667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500" dirty="0" smtClean="0">
                <a:latin typeface="Comic Sans MS" panose="030F0702030302020204" pitchFamily="66" charset="0"/>
              </a:rPr>
              <a:t>Finished training, practiced as a community architect &amp; planner</a:t>
            </a:r>
            <a:endParaRPr lang="en-GB" altLang="en-US" sz="1500" dirty="0">
              <a:latin typeface="Comic Sans MS" panose="030F0702030302020204" pitchFamily="66" charset="0"/>
            </a:endParaRPr>
          </a:p>
        </p:txBody>
      </p:sp>
      <p:sp>
        <p:nvSpPr>
          <p:cNvPr id="22" name="AutoShape 11"/>
          <p:cNvSpPr>
            <a:spLocks noChangeArrowheads="1"/>
          </p:cNvSpPr>
          <p:nvPr/>
        </p:nvSpPr>
        <p:spPr bwMode="auto">
          <a:xfrm>
            <a:off x="3069271" y="3510300"/>
            <a:ext cx="2965045" cy="1572553"/>
          </a:xfrm>
          <a:prstGeom prst="wedgeRoundRectCallout">
            <a:avLst>
              <a:gd name="adj1" fmla="val 39966"/>
              <a:gd name="adj2" fmla="val -12097"/>
              <a:gd name="adj3" fmla="val 16667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500" dirty="0" smtClean="0">
                <a:latin typeface="Comic Sans MS" panose="030F0702030302020204" pitchFamily="66" charset="0"/>
              </a:rPr>
              <a:t>Did  a ‘Future City’ conference... ‘Community Development Framework’... ‘Tomorrow’s Communities’ for the new urban fringe..  A networked science park... </a:t>
            </a:r>
            <a:endParaRPr lang="en-GB" altLang="en-US" sz="1500" dirty="0">
              <a:latin typeface="Comic Sans MS" panose="030F0702030302020204" pitchFamily="66" charset="0"/>
            </a:endParaRPr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>
            <a:off x="5901378" y="3551996"/>
            <a:ext cx="1910982" cy="1317164"/>
          </a:xfrm>
          <a:prstGeom prst="wedgeRoundRectCallout">
            <a:avLst>
              <a:gd name="adj1" fmla="val 45334"/>
              <a:gd name="adj2" fmla="val -1205"/>
              <a:gd name="adj3" fmla="val 16667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500" dirty="0" smtClean="0">
                <a:latin typeface="Comic Sans MS" panose="030F0702030302020204" pitchFamily="66" charset="0"/>
              </a:rPr>
              <a:t>in 1992 we realized the new word ‘sustainability’ brought together all these ideas.  </a:t>
            </a:r>
            <a:endParaRPr lang="en-GB" altLang="en-US" sz="1500" dirty="0">
              <a:latin typeface="Comic Sans MS" panose="030F0702030302020204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8582" y="6534637"/>
            <a:ext cx="89068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1500" i="1" dirty="0" smtClean="0">
                <a:latin typeface="Comic Sans MS" panose="030F0702030302020204" pitchFamily="66" charset="0"/>
              </a:rPr>
              <a:t>*TCPA = Town &amp; Country Planning Association, originators of the Garden City concept</a:t>
            </a:r>
            <a:endParaRPr lang="en-GB" sz="1500" i="1" dirty="0"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051" y="332656"/>
            <a:ext cx="3175438" cy="369332"/>
          </a:xfrm>
          <a:prstGeom prst="rect">
            <a:avLst/>
          </a:prstGeom>
          <a:gradFill flip="none" rotWithShape="1">
            <a:gsLst>
              <a:gs pos="0">
                <a:schemeClr val="bg2">
                  <a:shade val="30000"/>
                  <a:satMod val="115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 smtClean="0">
                <a:latin typeface="Comic Sans MS" panose="030F0702030302020204" pitchFamily="66" charset="0"/>
              </a:rPr>
              <a:t>AUTHOR’S NOTE</a:t>
            </a:r>
            <a:endParaRPr lang="en-GB" sz="1400" b="1" dirty="0">
              <a:latin typeface="Comic Sans MS" panose="030F0702030302020204" pitchFamily="66" charset="0"/>
            </a:endParaRPr>
          </a:p>
        </p:txBody>
      </p:sp>
      <p:sp>
        <p:nvSpPr>
          <p:cNvPr id="28" name="AutoShape 11"/>
          <p:cNvSpPr>
            <a:spLocks noChangeArrowheads="1"/>
          </p:cNvSpPr>
          <p:nvPr/>
        </p:nvSpPr>
        <p:spPr bwMode="auto">
          <a:xfrm>
            <a:off x="0" y="3547081"/>
            <a:ext cx="2976746" cy="806386"/>
          </a:xfrm>
          <a:prstGeom prst="wedgeRoundRectCallout">
            <a:avLst>
              <a:gd name="adj1" fmla="val 38924"/>
              <a:gd name="adj2" fmla="val 35449"/>
              <a:gd name="adj3" fmla="val 16667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500" dirty="0" smtClean="0">
                <a:latin typeface="Comic Sans MS" panose="030F0702030302020204" pitchFamily="66" charset="0"/>
              </a:rPr>
              <a:t>I went North...built  a house, started a family.  I got to know wood, stone, metal.</a:t>
            </a:r>
            <a:endParaRPr lang="en-GB" altLang="en-US" sz="1500" dirty="0">
              <a:latin typeface="Comic Sans MS" panose="030F0702030302020204" pitchFamily="66" charset="0"/>
            </a:endParaRPr>
          </a:p>
        </p:txBody>
      </p:sp>
      <p:pic>
        <p:nvPicPr>
          <p:cNvPr id="29" name="Picture 2" descr="C:\Users\SURegen\Pictures\img011.jpg"/>
          <p:cNvPicPr>
            <a:picLocks noChangeAspect="1" noChangeArrowheads="1"/>
          </p:cNvPicPr>
          <p:nvPr/>
        </p:nvPicPr>
        <p:blipFill>
          <a:blip r:embed="rId2" cstate="print"/>
          <a:srcRect l="61737" t="64753"/>
          <a:stretch>
            <a:fillRect/>
          </a:stretch>
        </p:blipFill>
        <p:spPr bwMode="auto">
          <a:xfrm>
            <a:off x="6211630" y="4725144"/>
            <a:ext cx="2680851" cy="1844824"/>
          </a:xfrm>
          <a:prstGeom prst="rect">
            <a:avLst/>
          </a:prstGeom>
          <a:noFill/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130211" y="3582309"/>
            <a:ext cx="2895207" cy="2952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500">
              <a:latin typeface="Comic Sans MS" panose="030F0702030302020204" pitchFamily="66" charset="0"/>
            </a:endParaRPr>
          </a:p>
        </p:txBody>
      </p:sp>
      <p:sp>
        <p:nvSpPr>
          <p:cNvPr id="31" name="AutoShape 11"/>
          <p:cNvSpPr>
            <a:spLocks noChangeArrowheads="1"/>
          </p:cNvSpPr>
          <p:nvPr/>
        </p:nvSpPr>
        <p:spPr bwMode="auto">
          <a:xfrm>
            <a:off x="7546484" y="3551996"/>
            <a:ext cx="1778044" cy="1061775"/>
          </a:xfrm>
          <a:prstGeom prst="wedgeRoundRectCallout">
            <a:avLst>
              <a:gd name="adj1" fmla="val 39226"/>
              <a:gd name="adj2" fmla="val -45837"/>
              <a:gd name="adj3" fmla="val 16667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500" dirty="0" smtClean="0">
                <a:latin typeface="Comic Sans MS" panose="030F0702030302020204" pitchFamily="66" charset="0"/>
              </a:rPr>
              <a:t>With the TCPA*, I set up the  ‘Sustainable City-region’  program</a:t>
            </a:r>
            <a:endParaRPr lang="en-GB" altLang="en-US" sz="1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207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 animBg="1"/>
      <p:bldP spid="17" grpId="0" animBg="1"/>
      <p:bldP spid="19" grpId="0" animBg="1"/>
      <p:bldP spid="21" grpId="0" animBg="1"/>
      <p:bldP spid="22" grpId="0"/>
      <p:bldP spid="23" grpId="0"/>
      <p:bldP spid="27" grpId="0"/>
      <p:bldP spid="28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36512" y="188640"/>
            <a:ext cx="9144000" cy="1143000"/>
          </a:xfrm>
          <a:noFill/>
        </p:spPr>
        <p:txBody>
          <a:bodyPr>
            <a:normAutofit fontScale="90000"/>
          </a:bodyPr>
          <a:lstStyle/>
          <a:p>
            <a:r>
              <a:rPr lang="cy-GB" sz="3600" dirty="0" smtClean="0"/>
              <a:t>Commercial Break / Work in progress</a:t>
            </a:r>
            <a:br>
              <a:rPr lang="cy-GB" sz="3600" dirty="0" smtClean="0"/>
            </a:br>
            <a:r>
              <a:rPr lang="cy-GB" sz="4000" dirty="0" smtClean="0"/>
              <a:t> </a:t>
            </a:r>
            <a:r>
              <a:rPr lang="cy-GB" sz="3100" dirty="0" smtClean="0">
                <a:hlinkClick r:id="rId3"/>
              </a:rPr>
              <a:t>www.urban3.net</a:t>
            </a:r>
            <a:r>
              <a:rPr lang="cy-GB" sz="2200" dirty="0" smtClean="0"/>
              <a:t/>
            </a:r>
            <a:br>
              <a:rPr lang="cy-GB" sz="2200" dirty="0" smtClean="0"/>
            </a:br>
            <a:endParaRPr lang="en-US" sz="1200" dirty="0" smtClean="0"/>
          </a:p>
        </p:txBody>
      </p:sp>
      <p:pic>
        <p:nvPicPr>
          <p:cNvPr id="31746" name="Picture 2" descr="cr20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912" y="1905984"/>
            <a:ext cx="2323969" cy="309447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 rot="303343">
            <a:off x="5877323" y="1983888"/>
            <a:ext cx="2020676" cy="2845869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50000">
                <a:srgbClr val="000099"/>
              </a:gs>
              <a:gs pos="100000">
                <a:srgbClr val="0000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y-GB" sz="2800" dirty="0" smtClean="0">
                <a:solidFill>
                  <a:schemeClr val="bg1"/>
                </a:solidFill>
              </a:rPr>
              <a:t>Urban 3.0</a:t>
            </a:r>
            <a:endParaRPr lang="cy-GB" sz="2800" dirty="0">
              <a:solidFill>
                <a:schemeClr val="bg1"/>
              </a:solidFill>
            </a:endParaRPr>
          </a:p>
          <a:p>
            <a:pPr algn="ctr"/>
            <a:endParaRPr lang="cy-GB" sz="2800" dirty="0">
              <a:solidFill>
                <a:schemeClr val="bg1"/>
              </a:solidFill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Creative synergy &amp; shared intelligence for the one planet city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61107" y="5159445"/>
            <a:ext cx="249545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y-GB" b="0" i="0" dirty="0"/>
              <a:t>“World’s largest feasibility study” – linking spatial, economy, environment, society, governance.</a:t>
            </a:r>
            <a:endParaRPr lang="en-US" b="0" i="0" dirty="0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5729809" y="5103674"/>
            <a:ext cx="239213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y-GB" b="0" i="1" dirty="0" smtClean="0"/>
              <a:t>“Local / global transition </a:t>
            </a:r>
            <a:r>
              <a:rPr lang="cy-GB" b="0" i="1" dirty="0"/>
              <a:t>strategy” – </a:t>
            </a:r>
            <a:r>
              <a:rPr lang="cy-GB" b="0" i="1" dirty="0" smtClean="0"/>
              <a:t>mapping &amp; design of post- complex challenges &amp; opportunities</a:t>
            </a:r>
            <a:endParaRPr lang="en-US" b="0" i="1" dirty="0"/>
          </a:p>
        </p:txBody>
      </p:sp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78664">
            <a:off x="3528364" y="1986470"/>
            <a:ext cx="1744256" cy="2872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3428583" y="4926146"/>
            <a:ext cx="203219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y-GB" b="0" i="0" dirty="0"/>
              <a:t>“Environment and the City” - critical perspectives on </a:t>
            </a:r>
            <a:r>
              <a:rPr lang="cy-GB" b="0" i="0" dirty="0" smtClean="0"/>
              <a:t>the human </a:t>
            </a:r>
            <a:r>
              <a:rPr lang="cy-GB" b="0" i="0" dirty="0"/>
              <a:t>urban environment around the world</a:t>
            </a:r>
            <a:endParaRPr lang="en-US" b="0" i="0" dirty="0"/>
          </a:p>
        </p:txBody>
      </p:sp>
    </p:spTree>
    <p:extLst>
      <p:ext uri="{BB962C8B-B14F-4D97-AF65-F5344CB8AC3E}">
        <p14:creationId xmlns="" xmlns:p14="http://schemas.microsoft.com/office/powerpoint/2010/main" val="54132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nimBg="1"/>
      <p:bldP spid="31748" grpId="0"/>
      <p:bldP spid="31749" grpId="0"/>
      <p:bldP spid="317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Case study: climate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4833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6512" y="-99392"/>
            <a:ext cx="91805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CLIMATE-PROOF CITY: CARBON CYCLE</a:t>
            </a:r>
            <a:endParaRPr lang="en-GB" sz="2800" b="1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81" t="25000" r="12035" b="3012"/>
          <a:stretch/>
        </p:blipFill>
        <p:spPr>
          <a:xfrm rot="5400000">
            <a:off x="1902534" y="38616"/>
            <a:ext cx="5534682" cy="705678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995936" y="3140968"/>
            <a:ext cx="3168352" cy="1584176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2641898" y="2348880"/>
            <a:ext cx="5876428" cy="3168352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1014264" y="1393612"/>
            <a:ext cx="9436496" cy="5004484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-108520" y="2977788"/>
            <a:ext cx="1906522" cy="523220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Fossil fuel extraction &amp;  fugitive emissions</a:t>
            </a:r>
            <a:endParaRPr lang="en-GB" sz="1400" dirty="0"/>
          </a:p>
        </p:txBody>
      </p:sp>
      <p:sp>
        <p:nvSpPr>
          <p:cNvPr id="16" name="Text Box 47"/>
          <p:cNvSpPr txBox="1">
            <a:spLocks noChangeArrowheads="1"/>
          </p:cNvSpPr>
          <p:nvPr/>
        </p:nvSpPr>
        <p:spPr bwMode="auto">
          <a:xfrm>
            <a:off x="395536" y="1753652"/>
            <a:ext cx="19065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Aviation CO2 &amp; other radiative forcing</a:t>
            </a:r>
            <a:endParaRPr lang="en-GB" sz="1400" dirty="0"/>
          </a:p>
        </p:txBody>
      </p:sp>
      <p:sp>
        <p:nvSpPr>
          <p:cNvPr id="17" name="Text Box 47"/>
          <p:cNvSpPr txBox="1">
            <a:spLocks noChangeArrowheads="1"/>
          </p:cNvSpPr>
          <p:nvPr/>
        </p:nvSpPr>
        <p:spPr bwMode="auto">
          <a:xfrm>
            <a:off x="-125677" y="3645024"/>
            <a:ext cx="1601333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Inbound marine shipping: direct &amp; embodied CO2</a:t>
            </a:r>
            <a:endParaRPr lang="en-GB" sz="1400" dirty="0"/>
          </a:p>
        </p:txBody>
      </p:sp>
      <p:sp>
        <p:nvSpPr>
          <p:cNvPr id="19" name="Text Box 47"/>
          <p:cNvSpPr txBox="1">
            <a:spLocks noChangeArrowheads="1"/>
          </p:cNvSpPr>
          <p:nvPr/>
        </p:nvSpPr>
        <p:spPr bwMode="auto">
          <a:xfrm>
            <a:off x="-125677" y="4671720"/>
            <a:ext cx="1601333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Outbound marine shipping: direct &amp; embodied CO2</a:t>
            </a:r>
            <a:endParaRPr lang="en-GB" sz="1400" dirty="0"/>
          </a:p>
        </p:txBody>
      </p:sp>
      <p:sp>
        <p:nvSpPr>
          <p:cNvPr id="20" name="Text Box 47"/>
          <p:cNvSpPr txBox="1">
            <a:spLocks noChangeArrowheads="1"/>
          </p:cNvSpPr>
          <p:nvPr/>
        </p:nvSpPr>
        <p:spPr bwMode="auto">
          <a:xfrm>
            <a:off x="649254" y="6093296"/>
            <a:ext cx="19065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Fossil fuel reserves extracted </a:t>
            </a:r>
            <a:endParaRPr lang="en-GB" sz="1400" dirty="0"/>
          </a:p>
        </p:txBody>
      </p:sp>
      <p:sp>
        <p:nvSpPr>
          <p:cNvPr id="21" name="Text Box 47"/>
          <p:cNvSpPr txBox="1">
            <a:spLocks noChangeArrowheads="1"/>
          </p:cNvSpPr>
          <p:nvPr/>
        </p:nvSpPr>
        <p:spPr bwMode="auto">
          <a:xfrm>
            <a:off x="1907704" y="6362164"/>
            <a:ext cx="21602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Carbon capture &amp; storage in fossil fuel formations</a:t>
            </a:r>
            <a:endParaRPr lang="en-GB" sz="1400" dirty="0"/>
          </a:p>
        </p:txBody>
      </p:sp>
      <p:sp>
        <p:nvSpPr>
          <p:cNvPr id="22" name="Text Box 47"/>
          <p:cNvSpPr txBox="1">
            <a:spLocks noChangeArrowheads="1"/>
          </p:cNvSpPr>
          <p:nvPr/>
        </p:nvSpPr>
        <p:spPr bwMode="auto">
          <a:xfrm>
            <a:off x="5652120" y="6093296"/>
            <a:ext cx="2448272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Carbon long term storage  in buildings, urban infrastructure, durable products.</a:t>
            </a:r>
            <a:endParaRPr lang="en-GB" sz="1400" dirty="0"/>
          </a:p>
        </p:txBody>
      </p:sp>
      <p:sp>
        <p:nvSpPr>
          <p:cNvPr id="23" name="Text Box 47"/>
          <p:cNvSpPr txBox="1">
            <a:spLocks noChangeArrowheads="1"/>
          </p:cNvSpPr>
          <p:nvPr/>
        </p:nvSpPr>
        <p:spPr bwMode="auto">
          <a:xfrm>
            <a:off x="7330702" y="1897668"/>
            <a:ext cx="1849810" cy="523220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CO2 sequestered in forestry, soil &amp; land</a:t>
            </a:r>
            <a:endParaRPr lang="en-GB" sz="1400" dirty="0"/>
          </a:p>
        </p:txBody>
      </p:sp>
      <p:sp>
        <p:nvSpPr>
          <p:cNvPr id="25" name="Text Box 47"/>
          <p:cNvSpPr txBox="1">
            <a:spLocks noChangeArrowheads="1"/>
          </p:cNvSpPr>
          <p:nvPr/>
        </p:nvSpPr>
        <p:spPr bwMode="auto">
          <a:xfrm>
            <a:off x="7446590" y="3717032"/>
            <a:ext cx="1733922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Domestic building in/direct CO2 &amp; supply chain</a:t>
            </a:r>
            <a:endParaRPr lang="en-GB" sz="1400" dirty="0"/>
          </a:p>
        </p:txBody>
      </p:sp>
      <p:sp>
        <p:nvSpPr>
          <p:cNvPr id="26" name="Text Box 47"/>
          <p:cNvSpPr txBox="1">
            <a:spLocks noChangeArrowheads="1"/>
          </p:cNvSpPr>
          <p:nvPr/>
        </p:nvSpPr>
        <p:spPr bwMode="auto">
          <a:xfrm>
            <a:off x="1619672" y="1393612"/>
            <a:ext cx="19065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Agriculture CO2 &amp; other GHG</a:t>
            </a:r>
            <a:endParaRPr lang="en-GB" sz="1400" dirty="0"/>
          </a:p>
        </p:txBody>
      </p:sp>
      <p:sp>
        <p:nvSpPr>
          <p:cNvPr id="27" name="Text Box 47"/>
          <p:cNvSpPr txBox="1">
            <a:spLocks noChangeArrowheads="1"/>
          </p:cNvSpPr>
          <p:nvPr/>
        </p:nvSpPr>
        <p:spPr bwMode="auto">
          <a:xfrm>
            <a:off x="7273990" y="2564904"/>
            <a:ext cx="1906522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Commercial in/direct CO2 &amp; downstream climate responsibility</a:t>
            </a:r>
            <a:endParaRPr lang="en-GB" sz="1400" dirty="0"/>
          </a:p>
        </p:txBody>
      </p:sp>
      <p:sp>
        <p:nvSpPr>
          <p:cNvPr id="30" name="Text Box 47"/>
          <p:cNvSpPr txBox="1">
            <a:spLocks noChangeArrowheads="1"/>
          </p:cNvSpPr>
          <p:nvPr/>
        </p:nvSpPr>
        <p:spPr bwMode="auto">
          <a:xfrm>
            <a:off x="7446590" y="5426640"/>
            <a:ext cx="1733922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Waste stream GHG &amp; embodied CO2 emissions</a:t>
            </a:r>
            <a:endParaRPr lang="en-GB" sz="1400" dirty="0"/>
          </a:p>
        </p:txBody>
      </p:sp>
      <p:sp>
        <p:nvSpPr>
          <p:cNvPr id="31" name="Text Box 47"/>
          <p:cNvSpPr txBox="1">
            <a:spLocks noChangeArrowheads="1"/>
          </p:cNvSpPr>
          <p:nvPr/>
        </p:nvSpPr>
        <p:spPr bwMode="auto">
          <a:xfrm>
            <a:off x="-36512" y="5410384"/>
            <a:ext cx="172819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Industrial production &amp; distribution in/direct CO2</a:t>
            </a:r>
            <a:endParaRPr lang="en-GB" sz="1400" dirty="0"/>
          </a:p>
        </p:txBody>
      </p:sp>
      <p:sp>
        <p:nvSpPr>
          <p:cNvPr id="34" name="Text Box 47"/>
          <p:cNvSpPr txBox="1">
            <a:spLocks noChangeArrowheads="1"/>
          </p:cNvSpPr>
          <p:nvPr/>
        </p:nvSpPr>
        <p:spPr bwMode="auto">
          <a:xfrm>
            <a:off x="7452320" y="4562544"/>
            <a:ext cx="1733922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Urban transport / infrastructure in/direct CO2</a:t>
            </a:r>
            <a:endParaRPr lang="en-GB" sz="1400" dirty="0"/>
          </a:p>
        </p:txBody>
      </p:sp>
      <p:sp>
        <p:nvSpPr>
          <p:cNvPr id="35" name="Text Box 47"/>
          <p:cNvSpPr txBox="1">
            <a:spLocks noChangeArrowheads="1"/>
          </p:cNvSpPr>
          <p:nvPr/>
        </p:nvSpPr>
        <p:spPr bwMode="auto">
          <a:xfrm>
            <a:off x="43880" y="2348880"/>
            <a:ext cx="1906522" cy="523220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Energy conversion &amp; distribution system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xmlns="" val="2140554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8" grpId="0" animBg="1"/>
      <p:bldP spid="15" grpId="0" build="p" animBg="1"/>
      <p:bldP spid="16" grpId="0" build="p"/>
      <p:bldP spid="17" grpId="0" build="p" animBg="1"/>
      <p:bldP spid="19" grpId="0" build="p" animBg="1"/>
      <p:bldP spid="20" grpId="0" build="p"/>
      <p:bldP spid="21" grpId="0" build="p"/>
      <p:bldP spid="22" grpId="0" build="p" animBg="1"/>
      <p:bldP spid="23" grpId="0" build="p" animBg="1"/>
      <p:bldP spid="25" grpId="0" build="p" animBg="1"/>
      <p:bldP spid="26" grpId="0" build="p"/>
      <p:bldP spid="27" grpId="0" build="p" animBg="1"/>
      <p:bldP spid="30" grpId="0" build="p" animBg="1"/>
      <p:bldP spid="31" grpId="0" build="p"/>
      <p:bldP spid="34" grpId="0" build="p" animBg="1"/>
      <p:bldP spid="3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664" y="3853952"/>
            <a:ext cx="3836265" cy="27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7379" y="3765396"/>
            <a:ext cx="3722885" cy="2831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664" y="565228"/>
            <a:ext cx="3801774" cy="310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7379" y="476672"/>
            <a:ext cx="3749077" cy="310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-27384" y="-6588"/>
            <a:ext cx="9171384" cy="3404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 smtClean="0">
                <a:solidFill>
                  <a:schemeClr val="accent1">
                    <a:lumMod val="50000"/>
                  </a:schemeClr>
                </a:solidFill>
              </a:rPr>
              <a:t>ONE PLANET CITIES UK:  RESOURCE FLOW PATHWAYS</a:t>
            </a:r>
            <a:endParaRPr lang="en-GB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536447"/>
            <a:ext cx="244827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8" name="Rectangle 167"/>
          <p:cNvSpPr/>
          <p:nvPr/>
        </p:nvSpPr>
        <p:spPr>
          <a:xfrm>
            <a:off x="467545" y="1104999"/>
            <a:ext cx="2376264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1400" b="1" i="1" dirty="0" smtClean="0"/>
              <a:t>SCENARIO ‘WEDGES’</a:t>
            </a:r>
            <a:endParaRPr lang="en-GB" sz="1400" b="1" i="1" dirty="0"/>
          </a:p>
        </p:txBody>
      </p:sp>
      <p:sp>
        <p:nvSpPr>
          <p:cNvPr id="169" name="Rectangle 168"/>
          <p:cNvSpPr/>
          <p:nvPr/>
        </p:nvSpPr>
        <p:spPr>
          <a:xfrm>
            <a:off x="3347864" y="1104999"/>
            <a:ext cx="2771801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1400" b="1" i="1" dirty="0" smtClean="0"/>
              <a:t>SCENARIO-PATHWAY INTERFACE</a:t>
            </a:r>
            <a:endParaRPr lang="en-GB" sz="1400" b="1" i="1" dirty="0"/>
          </a:p>
        </p:txBody>
      </p:sp>
      <p:grpSp>
        <p:nvGrpSpPr>
          <p:cNvPr id="2" name="Group 190"/>
          <p:cNvGrpSpPr/>
          <p:nvPr/>
        </p:nvGrpSpPr>
        <p:grpSpPr>
          <a:xfrm>
            <a:off x="3502687" y="2520281"/>
            <a:ext cx="1789393" cy="2132855"/>
            <a:chOff x="6456356" y="4791983"/>
            <a:chExt cx="2339489" cy="2131863"/>
          </a:xfrm>
        </p:grpSpPr>
        <p:sp>
          <p:nvSpPr>
            <p:cNvPr id="171" name="Line 2"/>
            <p:cNvSpPr>
              <a:spLocks noChangeShapeType="1"/>
            </p:cNvSpPr>
            <p:nvPr/>
          </p:nvSpPr>
          <p:spPr bwMode="auto">
            <a:xfrm>
              <a:off x="6536371" y="4791983"/>
              <a:ext cx="0" cy="177279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olid"/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72" name="Line 3"/>
            <p:cNvSpPr>
              <a:spLocks noChangeShapeType="1"/>
            </p:cNvSpPr>
            <p:nvPr/>
          </p:nvSpPr>
          <p:spPr bwMode="auto">
            <a:xfrm flipH="1">
              <a:off x="6456356" y="6564774"/>
              <a:ext cx="2091705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olid"/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73" name="Line 4"/>
            <p:cNvSpPr>
              <a:spLocks noChangeShapeType="1"/>
            </p:cNvSpPr>
            <p:nvPr/>
          </p:nvSpPr>
          <p:spPr bwMode="auto">
            <a:xfrm>
              <a:off x="6633791" y="5784683"/>
              <a:ext cx="187909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75" name="Freeform 6"/>
            <p:cNvSpPr>
              <a:spLocks/>
            </p:cNvSpPr>
            <p:nvPr/>
          </p:nvSpPr>
          <p:spPr bwMode="auto">
            <a:xfrm>
              <a:off x="6633791" y="5784683"/>
              <a:ext cx="1914270" cy="4526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98" y="272"/>
                </a:cxn>
                <a:cxn ang="0">
                  <a:pos x="2404" y="408"/>
                </a:cxn>
              </a:cxnLst>
              <a:rect l="0" t="0" r="r" b="b"/>
              <a:pathLst>
                <a:path w="2404" h="408">
                  <a:moveTo>
                    <a:pt x="0" y="0"/>
                  </a:moveTo>
                  <a:cubicBezTo>
                    <a:pt x="298" y="102"/>
                    <a:pt x="597" y="204"/>
                    <a:pt x="998" y="272"/>
                  </a:cubicBezTo>
                  <a:cubicBezTo>
                    <a:pt x="1399" y="340"/>
                    <a:pt x="1901" y="374"/>
                    <a:pt x="2404" y="408"/>
                  </a:cubicBez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76" name="Freeform 7"/>
            <p:cNvSpPr>
              <a:spLocks/>
            </p:cNvSpPr>
            <p:nvPr/>
          </p:nvSpPr>
          <p:spPr bwMode="auto">
            <a:xfrm>
              <a:off x="6633791" y="5784683"/>
              <a:ext cx="1914270" cy="6737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98" y="272"/>
                </a:cxn>
                <a:cxn ang="0">
                  <a:pos x="2404" y="408"/>
                </a:cxn>
              </a:cxnLst>
              <a:rect l="0" t="0" r="r" b="b"/>
              <a:pathLst>
                <a:path w="2404" h="408">
                  <a:moveTo>
                    <a:pt x="0" y="0"/>
                  </a:moveTo>
                  <a:cubicBezTo>
                    <a:pt x="298" y="102"/>
                    <a:pt x="597" y="204"/>
                    <a:pt x="998" y="272"/>
                  </a:cubicBezTo>
                  <a:cubicBezTo>
                    <a:pt x="1399" y="340"/>
                    <a:pt x="1901" y="374"/>
                    <a:pt x="2404" y="408"/>
                  </a:cubicBez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77" name="Freeform 8"/>
            <p:cNvSpPr>
              <a:spLocks/>
            </p:cNvSpPr>
            <p:nvPr/>
          </p:nvSpPr>
          <p:spPr bwMode="auto">
            <a:xfrm>
              <a:off x="6633791" y="5217202"/>
              <a:ext cx="1879096" cy="567481"/>
            </a:xfrm>
            <a:custGeom>
              <a:avLst/>
              <a:gdLst/>
              <a:ahLst/>
              <a:cxnLst>
                <a:cxn ang="0">
                  <a:pos x="0" y="862"/>
                </a:cxn>
                <a:cxn ang="0">
                  <a:pos x="1315" y="544"/>
                </a:cxn>
                <a:cxn ang="0">
                  <a:pos x="2404" y="0"/>
                </a:cxn>
              </a:cxnLst>
              <a:rect l="0" t="0" r="r" b="b"/>
              <a:pathLst>
                <a:path w="2404" h="862">
                  <a:moveTo>
                    <a:pt x="0" y="862"/>
                  </a:moveTo>
                  <a:cubicBezTo>
                    <a:pt x="457" y="775"/>
                    <a:pt x="914" y="688"/>
                    <a:pt x="1315" y="544"/>
                  </a:cubicBezTo>
                  <a:cubicBezTo>
                    <a:pt x="1716" y="400"/>
                    <a:pt x="2060" y="200"/>
                    <a:pt x="2404" y="0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78" name="Freeform 9"/>
            <p:cNvSpPr>
              <a:spLocks/>
            </p:cNvSpPr>
            <p:nvPr/>
          </p:nvSpPr>
          <p:spPr bwMode="auto">
            <a:xfrm>
              <a:off x="6633791" y="5500943"/>
              <a:ext cx="1879096" cy="283741"/>
            </a:xfrm>
            <a:custGeom>
              <a:avLst/>
              <a:gdLst/>
              <a:ahLst/>
              <a:cxnLst>
                <a:cxn ang="0">
                  <a:pos x="0" y="862"/>
                </a:cxn>
                <a:cxn ang="0">
                  <a:pos x="1315" y="544"/>
                </a:cxn>
                <a:cxn ang="0">
                  <a:pos x="2404" y="0"/>
                </a:cxn>
              </a:cxnLst>
              <a:rect l="0" t="0" r="r" b="b"/>
              <a:pathLst>
                <a:path w="2404" h="862">
                  <a:moveTo>
                    <a:pt x="0" y="862"/>
                  </a:moveTo>
                  <a:cubicBezTo>
                    <a:pt x="457" y="775"/>
                    <a:pt x="914" y="688"/>
                    <a:pt x="1315" y="544"/>
                  </a:cubicBezTo>
                  <a:cubicBezTo>
                    <a:pt x="1716" y="400"/>
                    <a:pt x="2060" y="200"/>
                    <a:pt x="2404" y="0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86" name="Freeform 18"/>
            <p:cNvSpPr>
              <a:spLocks/>
            </p:cNvSpPr>
            <p:nvPr/>
          </p:nvSpPr>
          <p:spPr bwMode="auto">
            <a:xfrm>
              <a:off x="6633791" y="4933462"/>
              <a:ext cx="1879096" cy="851222"/>
            </a:xfrm>
            <a:custGeom>
              <a:avLst/>
              <a:gdLst/>
              <a:ahLst/>
              <a:cxnLst>
                <a:cxn ang="0">
                  <a:pos x="0" y="862"/>
                </a:cxn>
                <a:cxn ang="0">
                  <a:pos x="1315" y="544"/>
                </a:cxn>
                <a:cxn ang="0">
                  <a:pos x="2404" y="0"/>
                </a:cxn>
              </a:cxnLst>
              <a:rect l="0" t="0" r="r" b="b"/>
              <a:pathLst>
                <a:path w="2404" h="862">
                  <a:moveTo>
                    <a:pt x="0" y="862"/>
                  </a:moveTo>
                  <a:cubicBezTo>
                    <a:pt x="457" y="775"/>
                    <a:pt x="914" y="688"/>
                    <a:pt x="1315" y="544"/>
                  </a:cubicBezTo>
                  <a:cubicBezTo>
                    <a:pt x="1716" y="400"/>
                    <a:pt x="2060" y="200"/>
                    <a:pt x="2404" y="0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87" name="Freeform 19"/>
            <p:cNvSpPr>
              <a:spLocks/>
            </p:cNvSpPr>
            <p:nvPr/>
          </p:nvSpPr>
          <p:spPr bwMode="auto">
            <a:xfrm>
              <a:off x="6633791" y="5784683"/>
              <a:ext cx="1879096" cy="1774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98" y="272"/>
                </a:cxn>
                <a:cxn ang="0">
                  <a:pos x="2404" y="408"/>
                </a:cxn>
              </a:cxnLst>
              <a:rect l="0" t="0" r="r" b="b"/>
              <a:pathLst>
                <a:path w="2404" h="408">
                  <a:moveTo>
                    <a:pt x="0" y="0"/>
                  </a:moveTo>
                  <a:cubicBezTo>
                    <a:pt x="298" y="102"/>
                    <a:pt x="597" y="204"/>
                    <a:pt x="998" y="272"/>
                  </a:cubicBezTo>
                  <a:cubicBezTo>
                    <a:pt x="1399" y="340"/>
                    <a:pt x="1901" y="374"/>
                    <a:pt x="2404" y="408"/>
                  </a:cubicBez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89" name="Text Box 21"/>
            <p:cNvSpPr txBox="1">
              <a:spLocks noChangeArrowheads="1"/>
            </p:cNvSpPr>
            <p:nvPr/>
          </p:nvSpPr>
          <p:spPr bwMode="auto">
            <a:xfrm>
              <a:off x="7980580" y="6646847"/>
              <a:ext cx="815265" cy="2769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cy-GB" sz="1200"/>
                <a:t>Time </a:t>
              </a:r>
              <a:endParaRPr lang="en-US" sz="1200"/>
            </a:p>
          </p:txBody>
        </p:sp>
      </p:grpSp>
      <p:sp>
        <p:nvSpPr>
          <p:cNvPr id="190" name="Text Box 22"/>
          <p:cNvSpPr txBox="1">
            <a:spLocks noChangeArrowheads="1"/>
          </p:cNvSpPr>
          <p:nvPr/>
        </p:nvSpPr>
        <p:spPr bwMode="auto">
          <a:xfrm rot="16200000">
            <a:off x="2427128" y="2839847"/>
            <a:ext cx="12764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y-GB" sz="1200" dirty="0" smtClean="0"/>
              <a:t>CO2 intensity</a:t>
            </a:r>
            <a:endParaRPr lang="en-US" sz="1200" dirty="0"/>
          </a:p>
        </p:txBody>
      </p:sp>
      <p:sp>
        <p:nvSpPr>
          <p:cNvPr id="194" name="Rectangle 193"/>
          <p:cNvSpPr/>
          <p:nvPr/>
        </p:nvSpPr>
        <p:spPr>
          <a:xfrm>
            <a:off x="395536" y="1644967"/>
            <a:ext cx="2520280" cy="52994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‘Policy wedges’ show difference between BAU projections and policy targets, for each broad sector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3419872" y="1674923"/>
            <a:ext cx="2699792" cy="52994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Scenario parameters shown as technical intensities, e.g. Energy per GVA: CO2 per unit energy, etc.  Each intensity has a long story behind it. </a:t>
            </a:r>
          </a:p>
        </p:txBody>
      </p:sp>
      <p:sp>
        <p:nvSpPr>
          <p:cNvPr id="192" name="Oval 191"/>
          <p:cNvSpPr/>
          <p:nvPr/>
        </p:nvSpPr>
        <p:spPr>
          <a:xfrm>
            <a:off x="5004048" y="2267282"/>
            <a:ext cx="1046167" cy="432049"/>
          </a:xfrm>
          <a:prstGeom prst="ellipse">
            <a:avLst/>
          </a:prstGeom>
          <a:solidFill>
            <a:srgbClr val="FFC000">
              <a:alpha val="30000"/>
            </a:srgb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96" name="Oval 195"/>
          <p:cNvSpPr/>
          <p:nvPr/>
        </p:nvSpPr>
        <p:spPr>
          <a:xfrm>
            <a:off x="5004048" y="2545159"/>
            <a:ext cx="1046167" cy="432049"/>
          </a:xfrm>
          <a:prstGeom prst="ellipse">
            <a:avLst/>
          </a:prstGeom>
          <a:solidFill>
            <a:srgbClr val="FFC000">
              <a:alpha val="30000"/>
            </a:srgb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98" name="Oval 197"/>
          <p:cNvSpPr/>
          <p:nvPr/>
        </p:nvSpPr>
        <p:spPr>
          <a:xfrm>
            <a:off x="5004048" y="3131378"/>
            <a:ext cx="1046167" cy="432049"/>
          </a:xfrm>
          <a:prstGeom prst="ellipse">
            <a:avLst/>
          </a:prstGeom>
          <a:solidFill>
            <a:srgbClr val="FFC000">
              <a:alpha val="30000"/>
            </a:srgb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99" name="Oval 198"/>
          <p:cNvSpPr/>
          <p:nvPr/>
        </p:nvSpPr>
        <p:spPr>
          <a:xfrm>
            <a:off x="5004048" y="3409255"/>
            <a:ext cx="1046167" cy="432049"/>
          </a:xfrm>
          <a:prstGeom prst="ellipse">
            <a:avLst/>
          </a:prstGeom>
          <a:solidFill>
            <a:srgbClr val="FFC000">
              <a:alpha val="30000"/>
            </a:srgb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00" name="Oval 199"/>
          <p:cNvSpPr/>
          <p:nvPr/>
        </p:nvSpPr>
        <p:spPr>
          <a:xfrm>
            <a:off x="5004048" y="3697287"/>
            <a:ext cx="1046167" cy="432049"/>
          </a:xfrm>
          <a:prstGeom prst="ellipse">
            <a:avLst/>
          </a:prstGeom>
          <a:solidFill>
            <a:srgbClr val="FFC000">
              <a:alpha val="30000"/>
            </a:srgb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01" name="Oval 200"/>
          <p:cNvSpPr/>
          <p:nvPr/>
        </p:nvSpPr>
        <p:spPr>
          <a:xfrm>
            <a:off x="5004048" y="3985319"/>
            <a:ext cx="1046167" cy="432049"/>
          </a:xfrm>
          <a:prstGeom prst="ellipse">
            <a:avLst/>
          </a:prstGeom>
          <a:solidFill>
            <a:srgbClr val="FFC000">
              <a:alpha val="30000"/>
            </a:srgb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03" name="Oval 202"/>
          <p:cNvSpPr/>
          <p:nvPr/>
        </p:nvSpPr>
        <p:spPr>
          <a:xfrm>
            <a:off x="5004048" y="2843346"/>
            <a:ext cx="1046167" cy="432049"/>
          </a:xfrm>
          <a:prstGeom prst="ellipse">
            <a:avLst/>
          </a:prstGeom>
          <a:solidFill>
            <a:srgbClr val="FFC000">
              <a:alpha val="30000"/>
            </a:srgb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grpSp>
        <p:nvGrpSpPr>
          <p:cNvPr id="3" name="Group 191"/>
          <p:cNvGrpSpPr/>
          <p:nvPr/>
        </p:nvGrpSpPr>
        <p:grpSpPr>
          <a:xfrm>
            <a:off x="5076056" y="2401143"/>
            <a:ext cx="1440160" cy="1937539"/>
            <a:chOff x="8654366" y="4747210"/>
            <a:chExt cx="1497336" cy="1937539"/>
          </a:xfrm>
        </p:grpSpPr>
        <p:sp>
          <p:nvSpPr>
            <p:cNvPr id="213" name="Text Box 10"/>
            <p:cNvSpPr txBox="1">
              <a:spLocks noChangeArrowheads="1"/>
            </p:cNvSpPr>
            <p:nvPr/>
          </p:nvSpPr>
          <p:spPr bwMode="auto">
            <a:xfrm>
              <a:off x="8654366" y="5600273"/>
              <a:ext cx="1417920" cy="292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y-GB" sz="1300" dirty="0"/>
                <a:t>“Stabilization</a:t>
              </a:r>
              <a:r>
                <a:rPr lang="cy-GB" sz="1300" dirty="0" smtClean="0"/>
                <a:t>”</a:t>
              </a:r>
              <a:endParaRPr lang="en-US" sz="1300" dirty="0"/>
            </a:p>
          </p:txBody>
        </p:sp>
        <p:sp>
          <p:nvSpPr>
            <p:cNvPr id="214" name="Text Box 11"/>
            <p:cNvSpPr txBox="1">
              <a:spLocks noChangeArrowheads="1"/>
            </p:cNvSpPr>
            <p:nvPr/>
          </p:nvSpPr>
          <p:spPr bwMode="auto">
            <a:xfrm>
              <a:off x="8697825" y="5888305"/>
              <a:ext cx="145387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y-GB" sz="1300" dirty="0"/>
                <a:t>Energy </a:t>
              </a:r>
              <a:r>
                <a:rPr lang="cy-GB" sz="1300" dirty="0" smtClean="0"/>
                <a:t>intensity</a:t>
              </a:r>
              <a:endParaRPr lang="en-US" sz="1300" dirty="0"/>
            </a:p>
          </p:txBody>
        </p:sp>
        <p:sp>
          <p:nvSpPr>
            <p:cNvPr id="215" name="Text Box 12"/>
            <p:cNvSpPr txBox="1">
              <a:spLocks noChangeArrowheads="1"/>
            </p:cNvSpPr>
            <p:nvPr/>
          </p:nvSpPr>
          <p:spPr bwMode="auto">
            <a:xfrm>
              <a:off x="8660203" y="6392361"/>
              <a:ext cx="1312396" cy="292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y-GB" sz="1300" dirty="0"/>
                <a:t>Climate </a:t>
              </a:r>
              <a:r>
                <a:rPr lang="cy-GB" sz="1300" dirty="0" smtClean="0"/>
                <a:t>int.</a:t>
              </a:r>
              <a:endParaRPr lang="en-US" sz="1300" dirty="0"/>
            </a:p>
          </p:txBody>
        </p:sp>
        <p:sp>
          <p:nvSpPr>
            <p:cNvPr id="216" name="Text Box 14"/>
            <p:cNvSpPr txBox="1">
              <a:spLocks noChangeArrowheads="1"/>
            </p:cNvSpPr>
            <p:nvPr/>
          </p:nvSpPr>
          <p:spPr bwMode="auto">
            <a:xfrm>
              <a:off x="8654366" y="4747210"/>
              <a:ext cx="131239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y-GB" sz="1300" dirty="0"/>
                <a:t>Growth </a:t>
              </a:r>
              <a:r>
                <a:rPr lang="cy-GB" sz="1300" dirty="0" smtClean="0"/>
                <a:t>trend</a:t>
              </a:r>
              <a:endParaRPr lang="en-US" sz="1300" dirty="0"/>
            </a:p>
          </p:txBody>
        </p:sp>
        <p:sp>
          <p:nvSpPr>
            <p:cNvPr id="217" name="Text Box 15"/>
            <p:cNvSpPr txBox="1">
              <a:spLocks noChangeArrowheads="1"/>
            </p:cNvSpPr>
            <p:nvPr/>
          </p:nvSpPr>
          <p:spPr bwMode="auto">
            <a:xfrm>
              <a:off x="8654366" y="5013176"/>
              <a:ext cx="131239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y-GB" sz="1300" dirty="0"/>
                <a:t>Demand </a:t>
              </a:r>
              <a:r>
                <a:rPr lang="cy-GB" sz="1300" dirty="0" smtClean="0"/>
                <a:t>shift </a:t>
              </a:r>
              <a:endParaRPr lang="en-US" sz="1300" dirty="0"/>
            </a:p>
          </p:txBody>
        </p:sp>
        <p:sp>
          <p:nvSpPr>
            <p:cNvPr id="218" name="Text Box 16"/>
            <p:cNvSpPr txBox="1">
              <a:spLocks noChangeArrowheads="1"/>
            </p:cNvSpPr>
            <p:nvPr/>
          </p:nvSpPr>
          <p:spPr bwMode="auto">
            <a:xfrm>
              <a:off x="8654366" y="5312241"/>
              <a:ext cx="1435898" cy="292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y-GB" sz="1300" dirty="0" smtClean="0"/>
                <a:t>Technol. shift</a:t>
              </a:r>
              <a:endParaRPr lang="en-US" sz="1300" dirty="0"/>
            </a:p>
          </p:txBody>
        </p:sp>
        <p:sp>
          <p:nvSpPr>
            <p:cNvPr id="219" name="Text Box 20"/>
            <p:cNvSpPr txBox="1">
              <a:spLocks noChangeArrowheads="1"/>
            </p:cNvSpPr>
            <p:nvPr/>
          </p:nvSpPr>
          <p:spPr bwMode="auto">
            <a:xfrm>
              <a:off x="8654366" y="6165304"/>
              <a:ext cx="1453876" cy="292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y-GB" sz="1300" dirty="0"/>
                <a:t>Demand </a:t>
              </a:r>
              <a:r>
                <a:rPr lang="cy-GB" sz="1300" dirty="0" smtClean="0"/>
                <a:t>int.</a:t>
              </a:r>
              <a:endParaRPr lang="en-US" sz="1300" dirty="0"/>
            </a:p>
          </p:txBody>
        </p:sp>
      </p:grpSp>
      <p:grpSp>
        <p:nvGrpSpPr>
          <p:cNvPr id="4" name="Group 236"/>
          <p:cNvGrpSpPr/>
          <p:nvPr/>
        </p:nvGrpSpPr>
        <p:grpSpPr>
          <a:xfrm>
            <a:off x="6696744" y="2545159"/>
            <a:ext cx="2627784" cy="1296144"/>
            <a:chOff x="6372200" y="4437112"/>
            <a:chExt cx="2558335" cy="1008113"/>
          </a:xfrm>
        </p:grpSpPr>
        <p:sp>
          <p:nvSpPr>
            <p:cNvPr id="220" name="Oval 219"/>
            <p:cNvSpPr/>
            <p:nvPr/>
          </p:nvSpPr>
          <p:spPr>
            <a:xfrm>
              <a:off x="6732240" y="4437112"/>
              <a:ext cx="1046167" cy="432049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7452320" y="4437112"/>
              <a:ext cx="1046167" cy="432049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7884368" y="4725144"/>
              <a:ext cx="1046167" cy="432049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6372200" y="4725144"/>
              <a:ext cx="1046167" cy="432049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235" name="Oval 234"/>
            <p:cNvSpPr/>
            <p:nvPr/>
          </p:nvSpPr>
          <p:spPr>
            <a:xfrm>
              <a:off x="6732240" y="5013176"/>
              <a:ext cx="1046167" cy="432049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236" name="Oval 235"/>
            <p:cNvSpPr/>
            <p:nvPr/>
          </p:nvSpPr>
          <p:spPr>
            <a:xfrm>
              <a:off x="7452320" y="5013176"/>
              <a:ext cx="1046167" cy="432049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8" name="Rectangle 237"/>
          <p:cNvSpPr/>
          <p:nvPr/>
        </p:nvSpPr>
        <p:spPr>
          <a:xfrm>
            <a:off x="6408711" y="1104999"/>
            <a:ext cx="2771801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1400" b="1" i="1" dirty="0" smtClean="0"/>
              <a:t>PATHWAY-SYNERGY MAPPING</a:t>
            </a:r>
            <a:endParaRPr lang="en-GB" sz="1400" b="1" i="1" dirty="0"/>
          </a:p>
        </p:txBody>
      </p:sp>
      <p:sp>
        <p:nvSpPr>
          <p:cNvPr id="240" name="Rectangle 239"/>
          <p:cNvSpPr/>
          <p:nvPr/>
        </p:nvSpPr>
        <p:spPr>
          <a:xfrm>
            <a:off x="6444208" y="1655178"/>
            <a:ext cx="2699792" cy="52994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Synergistic pathways (social, tech, econ, environ, policy, culture etc) are linked to the parameters on the scenario-pathway interface</a:t>
            </a:r>
          </a:p>
        </p:txBody>
      </p:sp>
      <p:sp>
        <p:nvSpPr>
          <p:cNvPr id="243" name="Freeform 242"/>
          <p:cNvSpPr/>
          <p:nvPr/>
        </p:nvSpPr>
        <p:spPr>
          <a:xfrm>
            <a:off x="6096000" y="2759298"/>
            <a:ext cx="923925" cy="485775"/>
          </a:xfrm>
          <a:custGeom>
            <a:avLst/>
            <a:gdLst>
              <a:gd name="connsiteX0" fmla="*/ 0 w 923925"/>
              <a:gd name="connsiteY0" fmla="*/ 57150 h 485775"/>
              <a:gd name="connsiteX1" fmla="*/ 457200 w 923925"/>
              <a:gd name="connsiteY1" fmla="*/ 57150 h 485775"/>
              <a:gd name="connsiteX2" fmla="*/ 647700 w 923925"/>
              <a:gd name="connsiteY2" fmla="*/ 400050 h 485775"/>
              <a:gd name="connsiteX3" fmla="*/ 923925 w 923925"/>
              <a:gd name="connsiteY3" fmla="*/ 485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3925" h="485775">
                <a:moveTo>
                  <a:pt x="0" y="57150"/>
                </a:moveTo>
                <a:cubicBezTo>
                  <a:pt x="174625" y="28575"/>
                  <a:pt x="349250" y="0"/>
                  <a:pt x="457200" y="57150"/>
                </a:cubicBezTo>
                <a:cubicBezTo>
                  <a:pt x="565150" y="114300"/>
                  <a:pt x="569913" y="328613"/>
                  <a:pt x="647700" y="400050"/>
                </a:cubicBezTo>
                <a:cubicBezTo>
                  <a:pt x="725487" y="471487"/>
                  <a:pt x="824706" y="478631"/>
                  <a:pt x="923925" y="48577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238"/>
          <p:cNvGrpSpPr/>
          <p:nvPr/>
        </p:nvGrpSpPr>
        <p:grpSpPr>
          <a:xfrm>
            <a:off x="7041620" y="2759597"/>
            <a:ext cx="1815364" cy="1009698"/>
            <a:chOff x="5799384" y="854259"/>
            <a:chExt cx="2354605" cy="1309623"/>
          </a:xfrm>
        </p:grpSpPr>
        <p:grpSp>
          <p:nvGrpSpPr>
            <p:cNvPr id="6" name="Group 161"/>
            <p:cNvGrpSpPr/>
            <p:nvPr/>
          </p:nvGrpSpPr>
          <p:grpSpPr>
            <a:xfrm>
              <a:off x="5799384" y="854259"/>
              <a:ext cx="2272880" cy="1269695"/>
              <a:chOff x="5646984" y="1612580"/>
              <a:chExt cx="2272880" cy="1327181"/>
            </a:xfrm>
          </p:grpSpPr>
          <p:grpSp>
            <p:nvGrpSpPr>
              <p:cNvPr id="7" name="Group 107"/>
              <p:cNvGrpSpPr/>
              <p:nvPr/>
            </p:nvGrpSpPr>
            <p:grpSpPr>
              <a:xfrm>
                <a:off x="5646984" y="1612580"/>
                <a:ext cx="2272880" cy="1327181"/>
                <a:chOff x="820554" y="1006159"/>
                <a:chExt cx="2551656" cy="1276748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8" name="Oval 2"/>
                <p:cNvSpPr/>
                <p:nvPr/>
              </p:nvSpPr>
              <p:spPr>
                <a:xfrm>
                  <a:off x="2997899" y="1296639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191" name="Oval 190"/>
                <p:cNvSpPr/>
                <p:nvPr/>
              </p:nvSpPr>
              <p:spPr>
                <a:xfrm>
                  <a:off x="2997899" y="1881431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193" name="Oval 192"/>
                <p:cNvSpPr/>
                <p:nvPr/>
              </p:nvSpPr>
              <p:spPr>
                <a:xfrm>
                  <a:off x="2564841" y="1080305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197" name="Oval 196"/>
                <p:cNvSpPr/>
                <p:nvPr/>
              </p:nvSpPr>
              <p:spPr>
                <a:xfrm>
                  <a:off x="2571112" y="2096993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202" name="Oval 201"/>
                <p:cNvSpPr/>
                <p:nvPr/>
              </p:nvSpPr>
              <p:spPr>
                <a:xfrm>
                  <a:off x="1399123" y="2096066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204" name="Oval 203"/>
                <p:cNvSpPr/>
                <p:nvPr/>
              </p:nvSpPr>
              <p:spPr>
                <a:xfrm>
                  <a:off x="972336" y="1892302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205" name="Oval 204"/>
                <p:cNvSpPr/>
                <p:nvPr/>
              </p:nvSpPr>
              <p:spPr>
                <a:xfrm>
                  <a:off x="972336" y="1293739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206" name="Oval 205"/>
                <p:cNvSpPr/>
                <p:nvPr/>
              </p:nvSpPr>
              <p:spPr>
                <a:xfrm>
                  <a:off x="1403380" y="1084213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207" name="Oval 206"/>
                <p:cNvSpPr/>
                <p:nvPr/>
              </p:nvSpPr>
              <p:spPr>
                <a:xfrm>
                  <a:off x="3156490" y="1587123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208" name="Oval 207"/>
                <p:cNvSpPr/>
                <p:nvPr/>
              </p:nvSpPr>
              <p:spPr>
                <a:xfrm>
                  <a:off x="820554" y="1589057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209" name="Oval 208"/>
                <p:cNvSpPr/>
                <p:nvPr/>
              </p:nvSpPr>
              <p:spPr>
                <a:xfrm>
                  <a:off x="1982025" y="2175047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210" name="Oval 209"/>
                <p:cNvSpPr/>
                <p:nvPr/>
              </p:nvSpPr>
              <p:spPr>
                <a:xfrm>
                  <a:off x="1980016" y="1006159"/>
                  <a:ext cx="215720" cy="10786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</p:grpSp>
          <p:cxnSp>
            <p:nvCxnSpPr>
              <p:cNvPr id="164" name="Curved Connector 217"/>
              <p:cNvCxnSpPr>
                <a:stCxn id="207" idx="2"/>
                <a:endCxn id="191" idx="1"/>
              </p:cNvCxnSpPr>
              <p:nvPr/>
            </p:nvCxnSpPr>
            <p:spPr>
              <a:xfrm rot="10800000" flipV="1">
                <a:off x="7614588" y="2272553"/>
                <a:ext cx="113124" cy="266293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217"/>
              <p:cNvCxnSpPr>
                <a:stCxn id="193" idx="2"/>
                <a:endCxn id="209" idx="0"/>
              </p:cNvCxnSpPr>
              <p:nvPr/>
            </p:nvCxnSpPr>
            <p:spPr>
              <a:xfrm rot="10800000" flipV="1">
                <a:off x="6777638" y="1745714"/>
                <a:ext cx="423065" cy="1081925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217"/>
              <p:cNvCxnSpPr>
                <a:stCxn id="188" idx="2"/>
                <a:endCxn id="197" idx="1"/>
              </p:cNvCxnSpPr>
              <p:nvPr/>
            </p:nvCxnSpPr>
            <p:spPr>
              <a:xfrm rot="10800000" flipV="1">
                <a:off x="7234428" y="1970595"/>
                <a:ext cx="352020" cy="792328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urved Connector 217"/>
              <p:cNvCxnSpPr>
                <a:stCxn id="205" idx="6"/>
                <a:endCxn id="188" idx="2"/>
              </p:cNvCxnSpPr>
              <p:nvPr/>
            </p:nvCxnSpPr>
            <p:spPr>
              <a:xfrm>
                <a:off x="5974335" y="1967580"/>
                <a:ext cx="1612113" cy="3015"/>
              </a:xfrm>
              <a:prstGeom prst="curvedConnector3">
                <a:avLst>
                  <a:gd name="adj1" fmla="val 5000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urved Connector 217"/>
              <p:cNvCxnSpPr>
                <a:stCxn id="206" idx="5"/>
                <a:endCxn id="207" idx="2"/>
              </p:cNvCxnSpPr>
              <p:nvPr/>
            </p:nvCxnSpPr>
            <p:spPr>
              <a:xfrm rot="16200000" flipH="1">
                <a:off x="6787361" y="1332203"/>
                <a:ext cx="483135" cy="1397565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Curved Connector 217"/>
              <p:cNvCxnSpPr>
                <a:stCxn id="204" idx="5"/>
                <a:endCxn id="202" idx="2"/>
              </p:cNvCxnSpPr>
              <p:nvPr/>
            </p:nvCxnSpPr>
            <p:spPr>
              <a:xfrm rot="16200000" flipH="1">
                <a:off x="5968183" y="2607440"/>
                <a:ext cx="172172" cy="216148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Curved Connector 217"/>
              <p:cNvCxnSpPr>
                <a:stCxn id="202" idx="6"/>
                <a:endCxn id="209" idx="2"/>
              </p:cNvCxnSpPr>
              <p:nvPr/>
            </p:nvCxnSpPr>
            <p:spPr>
              <a:xfrm>
                <a:off x="6354495" y="2801600"/>
                <a:ext cx="327066" cy="82100"/>
              </a:xfrm>
              <a:prstGeom prst="curvedConnector3">
                <a:avLst>
                  <a:gd name="adj1" fmla="val 5000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Curved Connector 217"/>
              <p:cNvCxnSpPr>
                <a:stCxn id="209" idx="6"/>
                <a:endCxn id="197" idx="2"/>
              </p:cNvCxnSpPr>
              <p:nvPr/>
            </p:nvCxnSpPr>
            <p:spPr>
              <a:xfrm flipV="1">
                <a:off x="6873713" y="2802563"/>
                <a:ext cx="332575" cy="81137"/>
              </a:xfrm>
              <a:prstGeom prst="curvedConnector3">
                <a:avLst>
                  <a:gd name="adj1" fmla="val 5000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urved Connector 217"/>
              <p:cNvCxnSpPr>
                <a:stCxn id="197" idx="6"/>
                <a:endCxn id="191" idx="3"/>
              </p:cNvCxnSpPr>
              <p:nvPr/>
            </p:nvCxnSpPr>
            <p:spPr>
              <a:xfrm flipV="1">
                <a:off x="7398440" y="2618127"/>
                <a:ext cx="216148" cy="184437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Curved Connector 217"/>
              <p:cNvCxnSpPr>
                <a:stCxn id="208" idx="6"/>
                <a:endCxn id="197" idx="1"/>
              </p:cNvCxnSpPr>
              <p:nvPr/>
            </p:nvCxnSpPr>
            <p:spPr>
              <a:xfrm>
                <a:off x="5839136" y="2274564"/>
                <a:ext cx="1395292" cy="488359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Curved Connector 217"/>
              <p:cNvCxnSpPr>
                <a:stCxn id="206" idx="4"/>
                <a:endCxn id="204" idx="6"/>
              </p:cNvCxnSpPr>
              <p:nvPr/>
            </p:nvCxnSpPr>
            <p:spPr>
              <a:xfrm rot="5400000">
                <a:off x="5726299" y="2053874"/>
                <a:ext cx="783949" cy="287876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Curved Connector 217"/>
              <p:cNvCxnSpPr>
                <a:stCxn id="206" idx="4"/>
                <a:endCxn id="205" idx="6"/>
              </p:cNvCxnSpPr>
              <p:nvPr/>
            </p:nvCxnSpPr>
            <p:spPr>
              <a:xfrm rot="5400000">
                <a:off x="6037402" y="1742770"/>
                <a:ext cx="161742" cy="287876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1" name="Freeform 210"/>
            <p:cNvSpPr/>
            <p:nvPr/>
          </p:nvSpPr>
          <p:spPr>
            <a:xfrm>
              <a:off x="5879101" y="961041"/>
              <a:ext cx="2274888" cy="1057042"/>
            </a:xfrm>
            <a:custGeom>
              <a:avLst/>
              <a:gdLst>
                <a:gd name="connsiteX0" fmla="*/ 660400 w 2274888"/>
                <a:gd name="connsiteY0" fmla="*/ 9525 h 1104900"/>
                <a:gd name="connsiteX1" fmla="*/ 584200 w 2274888"/>
                <a:gd name="connsiteY1" fmla="*/ 219075 h 1104900"/>
                <a:gd name="connsiteX2" fmla="*/ 269875 w 2274888"/>
                <a:gd name="connsiteY2" fmla="*/ 247650 h 1104900"/>
                <a:gd name="connsiteX3" fmla="*/ 307975 w 2274888"/>
                <a:gd name="connsiteY3" fmla="*/ 400050 h 1104900"/>
                <a:gd name="connsiteX4" fmla="*/ 107950 w 2274888"/>
                <a:gd name="connsiteY4" fmla="*/ 552450 h 1104900"/>
                <a:gd name="connsiteX5" fmla="*/ 955675 w 2274888"/>
                <a:gd name="connsiteY5" fmla="*/ 685800 h 1104900"/>
                <a:gd name="connsiteX6" fmla="*/ 1717675 w 2274888"/>
                <a:gd name="connsiteY6" fmla="*/ 1066800 h 1104900"/>
                <a:gd name="connsiteX7" fmla="*/ 1784350 w 2274888"/>
                <a:gd name="connsiteY7" fmla="*/ 914400 h 1104900"/>
                <a:gd name="connsiteX8" fmla="*/ 2079625 w 2274888"/>
                <a:gd name="connsiteY8" fmla="*/ 847725 h 1104900"/>
                <a:gd name="connsiteX9" fmla="*/ 1889125 w 2274888"/>
                <a:gd name="connsiteY9" fmla="*/ 666750 h 1104900"/>
                <a:gd name="connsiteX10" fmla="*/ 2260600 w 2274888"/>
                <a:gd name="connsiteY10" fmla="*/ 504825 h 1104900"/>
                <a:gd name="connsiteX11" fmla="*/ 1974850 w 2274888"/>
                <a:gd name="connsiteY11" fmla="*/ 457200 h 1104900"/>
                <a:gd name="connsiteX12" fmla="*/ 2089150 w 2274888"/>
                <a:gd name="connsiteY12" fmla="*/ 180975 h 1104900"/>
                <a:gd name="connsiteX13" fmla="*/ 1374775 w 2274888"/>
                <a:gd name="connsiteY13" fmla="*/ 371475 h 1104900"/>
                <a:gd name="connsiteX14" fmla="*/ 1003300 w 2274888"/>
                <a:gd name="connsiteY14" fmla="*/ 276225 h 1104900"/>
                <a:gd name="connsiteX15" fmla="*/ 660400 w 2274888"/>
                <a:gd name="connsiteY15" fmla="*/ 95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74888" h="1104900">
                  <a:moveTo>
                    <a:pt x="660400" y="9525"/>
                  </a:moveTo>
                  <a:cubicBezTo>
                    <a:pt x="590550" y="0"/>
                    <a:pt x="649287" y="179388"/>
                    <a:pt x="584200" y="219075"/>
                  </a:cubicBezTo>
                  <a:cubicBezTo>
                    <a:pt x="519113" y="258762"/>
                    <a:pt x="315912" y="217488"/>
                    <a:pt x="269875" y="247650"/>
                  </a:cubicBezTo>
                  <a:cubicBezTo>
                    <a:pt x="223838" y="277812"/>
                    <a:pt x="334962" y="349250"/>
                    <a:pt x="307975" y="400050"/>
                  </a:cubicBezTo>
                  <a:cubicBezTo>
                    <a:pt x="280988" y="450850"/>
                    <a:pt x="0" y="504825"/>
                    <a:pt x="107950" y="552450"/>
                  </a:cubicBezTo>
                  <a:cubicBezTo>
                    <a:pt x="215900" y="600075"/>
                    <a:pt x="687388" y="600075"/>
                    <a:pt x="955675" y="685800"/>
                  </a:cubicBezTo>
                  <a:cubicBezTo>
                    <a:pt x="1223962" y="771525"/>
                    <a:pt x="1579563" y="1028700"/>
                    <a:pt x="1717675" y="1066800"/>
                  </a:cubicBezTo>
                  <a:cubicBezTo>
                    <a:pt x="1855787" y="1104900"/>
                    <a:pt x="1724025" y="950912"/>
                    <a:pt x="1784350" y="914400"/>
                  </a:cubicBezTo>
                  <a:cubicBezTo>
                    <a:pt x="1844675" y="877888"/>
                    <a:pt x="2062163" y="889000"/>
                    <a:pt x="2079625" y="847725"/>
                  </a:cubicBezTo>
                  <a:cubicBezTo>
                    <a:pt x="2097088" y="806450"/>
                    <a:pt x="1858963" y="723900"/>
                    <a:pt x="1889125" y="666750"/>
                  </a:cubicBezTo>
                  <a:cubicBezTo>
                    <a:pt x="1919287" y="609600"/>
                    <a:pt x="2246313" y="539750"/>
                    <a:pt x="2260600" y="504825"/>
                  </a:cubicBezTo>
                  <a:cubicBezTo>
                    <a:pt x="2274888" y="469900"/>
                    <a:pt x="2003425" y="511175"/>
                    <a:pt x="1974850" y="457200"/>
                  </a:cubicBezTo>
                  <a:cubicBezTo>
                    <a:pt x="1946275" y="403225"/>
                    <a:pt x="2189162" y="195262"/>
                    <a:pt x="2089150" y="180975"/>
                  </a:cubicBezTo>
                  <a:cubicBezTo>
                    <a:pt x="1989138" y="166688"/>
                    <a:pt x="1555750" y="355600"/>
                    <a:pt x="1374775" y="371475"/>
                  </a:cubicBezTo>
                  <a:cubicBezTo>
                    <a:pt x="1193800" y="387350"/>
                    <a:pt x="1125538" y="333375"/>
                    <a:pt x="1003300" y="276225"/>
                  </a:cubicBezTo>
                  <a:cubicBezTo>
                    <a:pt x="881063" y="219075"/>
                    <a:pt x="730250" y="19050"/>
                    <a:pt x="660400" y="9525"/>
                  </a:cubicBezTo>
                  <a:close/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6020544" y="927629"/>
              <a:ext cx="1465262" cy="1236253"/>
            </a:xfrm>
            <a:custGeom>
              <a:avLst/>
              <a:gdLst>
                <a:gd name="connsiteX0" fmla="*/ 976312 w 1465262"/>
                <a:gd name="connsiteY0" fmla="*/ 15875 h 1292225"/>
                <a:gd name="connsiteX1" fmla="*/ 852487 w 1465262"/>
                <a:gd name="connsiteY1" fmla="*/ 215900 h 1292225"/>
                <a:gd name="connsiteX2" fmla="*/ 423862 w 1465262"/>
                <a:gd name="connsiteY2" fmla="*/ 92075 h 1292225"/>
                <a:gd name="connsiteX3" fmla="*/ 338137 w 1465262"/>
                <a:gd name="connsiteY3" fmla="*/ 387350 h 1292225"/>
                <a:gd name="connsiteX4" fmla="*/ 252412 w 1465262"/>
                <a:gd name="connsiteY4" fmla="*/ 768350 h 1292225"/>
                <a:gd name="connsiteX5" fmla="*/ 23812 w 1465262"/>
                <a:gd name="connsiteY5" fmla="*/ 939800 h 1292225"/>
                <a:gd name="connsiteX6" fmla="*/ 395287 w 1465262"/>
                <a:gd name="connsiteY6" fmla="*/ 939800 h 1292225"/>
                <a:gd name="connsiteX7" fmla="*/ 500062 w 1465262"/>
                <a:gd name="connsiteY7" fmla="*/ 1158875 h 1292225"/>
                <a:gd name="connsiteX8" fmla="*/ 681037 w 1465262"/>
                <a:gd name="connsiteY8" fmla="*/ 1082675 h 1292225"/>
                <a:gd name="connsiteX9" fmla="*/ 957262 w 1465262"/>
                <a:gd name="connsiteY9" fmla="*/ 1216025 h 1292225"/>
                <a:gd name="connsiteX10" fmla="*/ 890587 w 1465262"/>
                <a:gd name="connsiteY10" fmla="*/ 625475 h 1292225"/>
                <a:gd name="connsiteX11" fmla="*/ 1414462 w 1465262"/>
                <a:gd name="connsiteY11" fmla="*/ 92075 h 1292225"/>
                <a:gd name="connsiteX12" fmla="*/ 1195387 w 1465262"/>
                <a:gd name="connsiteY12" fmla="*/ 120650 h 1292225"/>
                <a:gd name="connsiteX13" fmla="*/ 976312 w 1465262"/>
                <a:gd name="connsiteY13" fmla="*/ 15875 h 129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65262" h="1292225">
                  <a:moveTo>
                    <a:pt x="976312" y="15875"/>
                  </a:moveTo>
                  <a:cubicBezTo>
                    <a:pt x="919162" y="31750"/>
                    <a:pt x="944562" y="203200"/>
                    <a:pt x="852487" y="215900"/>
                  </a:cubicBezTo>
                  <a:cubicBezTo>
                    <a:pt x="760412" y="228600"/>
                    <a:pt x="509587" y="63500"/>
                    <a:pt x="423862" y="92075"/>
                  </a:cubicBezTo>
                  <a:cubicBezTo>
                    <a:pt x="338137" y="120650"/>
                    <a:pt x="366712" y="274638"/>
                    <a:pt x="338137" y="387350"/>
                  </a:cubicBezTo>
                  <a:cubicBezTo>
                    <a:pt x="309562" y="500062"/>
                    <a:pt x="304800" y="676275"/>
                    <a:pt x="252412" y="768350"/>
                  </a:cubicBezTo>
                  <a:cubicBezTo>
                    <a:pt x="200025" y="860425"/>
                    <a:pt x="0" y="911225"/>
                    <a:pt x="23812" y="939800"/>
                  </a:cubicBezTo>
                  <a:cubicBezTo>
                    <a:pt x="47624" y="968375"/>
                    <a:pt x="315912" y="903288"/>
                    <a:pt x="395287" y="939800"/>
                  </a:cubicBezTo>
                  <a:cubicBezTo>
                    <a:pt x="474662" y="976312"/>
                    <a:pt x="452437" y="1135063"/>
                    <a:pt x="500062" y="1158875"/>
                  </a:cubicBezTo>
                  <a:cubicBezTo>
                    <a:pt x="547687" y="1182688"/>
                    <a:pt x="604837" y="1073150"/>
                    <a:pt x="681037" y="1082675"/>
                  </a:cubicBezTo>
                  <a:cubicBezTo>
                    <a:pt x="757237" y="1092200"/>
                    <a:pt x="922337" y="1292225"/>
                    <a:pt x="957262" y="1216025"/>
                  </a:cubicBezTo>
                  <a:cubicBezTo>
                    <a:pt x="992187" y="1139825"/>
                    <a:pt x="814387" y="812800"/>
                    <a:pt x="890587" y="625475"/>
                  </a:cubicBezTo>
                  <a:cubicBezTo>
                    <a:pt x="966787" y="438150"/>
                    <a:pt x="1363662" y="176212"/>
                    <a:pt x="1414462" y="92075"/>
                  </a:cubicBezTo>
                  <a:cubicBezTo>
                    <a:pt x="1465262" y="7938"/>
                    <a:pt x="1268412" y="125413"/>
                    <a:pt x="1195387" y="120650"/>
                  </a:cubicBezTo>
                  <a:cubicBezTo>
                    <a:pt x="1122362" y="115887"/>
                    <a:pt x="1033462" y="0"/>
                    <a:pt x="976312" y="15875"/>
                  </a:cubicBezTo>
                  <a:close/>
                </a:path>
              </a:pathLst>
            </a:custGeom>
            <a:noFill/>
            <a:ln w="5715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6002610" y="938261"/>
              <a:ext cx="1962150" cy="1196766"/>
            </a:xfrm>
            <a:custGeom>
              <a:avLst/>
              <a:gdLst>
                <a:gd name="connsiteX0" fmla="*/ 1962150 w 1962150"/>
                <a:gd name="connsiteY0" fmla="*/ 271462 h 1250950"/>
                <a:gd name="connsiteX1" fmla="*/ 1647825 w 1962150"/>
                <a:gd name="connsiteY1" fmla="*/ 604837 h 1250950"/>
                <a:gd name="connsiteX2" fmla="*/ 1581150 w 1962150"/>
                <a:gd name="connsiteY2" fmla="*/ 1100137 h 1250950"/>
                <a:gd name="connsiteX3" fmla="*/ 1362075 w 1962150"/>
                <a:gd name="connsiteY3" fmla="*/ 862012 h 1250950"/>
                <a:gd name="connsiteX4" fmla="*/ 981075 w 1962150"/>
                <a:gd name="connsiteY4" fmla="*/ 1204912 h 1250950"/>
                <a:gd name="connsiteX5" fmla="*/ 800100 w 1962150"/>
                <a:gd name="connsiteY5" fmla="*/ 585787 h 1250950"/>
                <a:gd name="connsiteX6" fmla="*/ 85725 w 1962150"/>
                <a:gd name="connsiteY6" fmla="*/ 271462 h 1250950"/>
                <a:gd name="connsiteX7" fmla="*/ 285750 w 1962150"/>
                <a:gd name="connsiteY7" fmla="*/ 176212 h 1250950"/>
                <a:gd name="connsiteX8" fmla="*/ 485775 w 1962150"/>
                <a:gd name="connsiteY8" fmla="*/ 23812 h 1250950"/>
                <a:gd name="connsiteX9" fmla="*/ 1209675 w 1962150"/>
                <a:gd name="connsiteY9" fmla="*/ 319087 h 1250950"/>
                <a:gd name="connsiteX10" fmla="*/ 1619250 w 1962150"/>
                <a:gd name="connsiteY10" fmla="*/ 52387 h 1250950"/>
                <a:gd name="connsiteX11" fmla="*/ 1666875 w 1962150"/>
                <a:gd name="connsiteY11" fmla="*/ 309562 h 1250950"/>
                <a:gd name="connsiteX12" fmla="*/ 1952625 w 1962150"/>
                <a:gd name="connsiteY12" fmla="*/ 328612 h 12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2150" h="1250950">
                  <a:moveTo>
                    <a:pt x="1962150" y="271462"/>
                  </a:moveTo>
                  <a:cubicBezTo>
                    <a:pt x="1836737" y="369093"/>
                    <a:pt x="1711325" y="466724"/>
                    <a:pt x="1647825" y="604837"/>
                  </a:cubicBezTo>
                  <a:cubicBezTo>
                    <a:pt x="1584325" y="742950"/>
                    <a:pt x="1628775" y="1057275"/>
                    <a:pt x="1581150" y="1100137"/>
                  </a:cubicBezTo>
                  <a:cubicBezTo>
                    <a:pt x="1533525" y="1142999"/>
                    <a:pt x="1462087" y="844550"/>
                    <a:pt x="1362075" y="862012"/>
                  </a:cubicBezTo>
                  <a:cubicBezTo>
                    <a:pt x="1262063" y="879474"/>
                    <a:pt x="1074738" y="1250950"/>
                    <a:pt x="981075" y="1204912"/>
                  </a:cubicBezTo>
                  <a:cubicBezTo>
                    <a:pt x="887413" y="1158875"/>
                    <a:pt x="949325" y="741362"/>
                    <a:pt x="800100" y="585787"/>
                  </a:cubicBezTo>
                  <a:cubicBezTo>
                    <a:pt x="650875" y="430212"/>
                    <a:pt x="171450" y="339725"/>
                    <a:pt x="85725" y="271462"/>
                  </a:cubicBezTo>
                  <a:cubicBezTo>
                    <a:pt x="0" y="203200"/>
                    <a:pt x="219075" y="217487"/>
                    <a:pt x="285750" y="176212"/>
                  </a:cubicBezTo>
                  <a:cubicBezTo>
                    <a:pt x="352425" y="134937"/>
                    <a:pt x="331788" y="0"/>
                    <a:pt x="485775" y="23812"/>
                  </a:cubicBezTo>
                  <a:cubicBezTo>
                    <a:pt x="639762" y="47624"/>
                    <a:pt x="1020763" y="314325"/>
                    <a:pt x="1209675" y="319087"/>
                  </a:cubicBezTo>
                  <a:cubicBezTo>
                    <a:pt x="1398587" y="323849"/>
                    <a:pt x="1543050" y="53974"/>
                    <a:pt x="1619250" y="52387"/>
                  </a:cubicBezTo>
                  <a:cubicBezTo>
                    <a:pt x="1695450" y="50800"/>
                    <a:pt x="1611313" y="263525"/>
                    <a:pt x="1666875" y="309562"/>
                  </a:cubicBezTo>
                  <a:cubicBezTo>
                    <a:pt x="1722437" y="355599"/>
                    <a:pt x="1837531" y="342105"/>
                    <a:pt x="1952625" y="328612"/>
                  </a:cubicBezTo>
                </a:path>
              </a:pathLst>
            </a:cu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41" name="Freeform 240"/>
          <p:cNvSpPr/>
          <p:nvPr/>
        </p:nvSpPr>
        <p:spPr>
          <a:xfrm>
            <a:off x="6055822" y="3498958"/>
            <a:ext cx="1683327" cy="383770"/>
          </a:xfrm>
          <a:custGeom>
            <a:avLst/>
            <a:gdLst>
              <a:gd name="connsiteX0" fmla="*/ 187036 w 1683327"/>
              <a:gd name="connsiteY0" fmla="*/ 228600 h 383770"/>
              <a:gd name="connsiteX1" fmla="*/ 29094 w 1683327"/>
              <a:gd name="connsiteY1" fmla="*/ 170410 h 383770"/>
              <a:gd name="connsiteX2" fmla="*/ 12469 w 1683327"/>
              <a:gd name="connsiteY2" fmla="*/ 153785 h 383770"/>
              <a:gd name="connsiteX3" fmla="*/ 103909 w 1683327"/>
              <a:gd name="connsiteY3" fmla="*/ 128847 h 383770"/>
              <a:gd name="connsiteX4" fmla="*/ 469669 w 1683327"/>
              <a:gd name="connsiteY4" fmla="*/ 37407 h 383770"/>
              <a:gd name="connsiteX5" fmla="*/ 760614 w 1683327"/>
              <a:gd name="connsiteY5" fmla="*/ 353290 h 383770"/>
              <a:gd name="connsiteX6" fmla="*/ 1683327 w 1683327"/>
              <a:gd name="connsiteY6" fmla="*/ 220287 h 38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3327" h="383770">
                <a:moveTo>
                  <a:pt x="187036" y="228600"/>
                </a:moveTo>
                <a:cubicBezTo>
                  <a:pt x="122612" y="205739"/>
                  <a:pt x="58188" y="182879"/>
                  <a:pt x="29094" y="170410"/>
                </a:cubicBezTo>
                <a:cubicBezTo>
                  <a:pt x="0" y="157941"/>
                  <a:pt x="0" y="160712"/>
                  <a:pt x="12469" y="153785"/>
                </a:cubicBezTo>
                <a:cubicBezTo>
                  <a:pt x="24938" y="146858"/>
                  <a:pt x="103909" y="128847"/>
                  <a:pt x="103909" y="128847"/>
                </a:cubicBezTo>
                <a:cubicBezTo>
                  <a:pt x="180109" y="109451"/>
                  <a:pt x="360218" y="0"/>
                  <a:pt x="469669" y="37407"/>
                </a:cubicBezTo>
                <a:cubicBezTo>
                  <a:pt x="579120" y="74814"/>
                  <a:pt x="558338" y="322810"/>
                  <a:pt x="760614" y="353290"/>
                </a:cubicBezTo>
                <a:cubicBezTo>
                  <a:pt x="962890" y="383770"/>
                  <a:pt x="1323108" y="302028"/>
                  <a:pt x="1683327" y="22028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4" name="Freeform 243"/>
          <p:cNvSpPr/>
          <p:nvPr/>
        </p:nvSpPr>
        <p:spPr>
          <a:xfrm>
            <a:off x="6001789" y="3295296"/>
            <a:ext cx="2640677" cy="867294"/>
          </a:xfrm>
          <a:custGeom>
            <a:avLst/>
            <a:gdLst>
              <a:gd name="connsiteX0" fmla="*/ 0 w 2640677"/>
              <a:gd name="connsiteY0" fmla="*/ 698269 h 867294"/>
              <a:gd name="connsiteX1" fmla="*/ 457200 w 2640677"/>
              <a:gd name="connsiteY1" fmla="*/ 581891 h 867294"/>
              <a:gd name="connsiteX2" fmla="*/ 980902 w 2640677"/>
              <a:gd name="connsiteY2" fmla="*/ 847898 h 867294"/>
              <a:gd name="connsiteX3" fmla="*/ 2044931 w 2640677"/>
              <a:gd name="connsiteY3" fmla="*/ 698269 h 867294"/>
              <a:gd name="connsiteX4" fmla="*/ 2601884 w 2640677"/>
              <a:gd name="connsiteY4" fmla="*/ 440574 h 867294"/>
              <a:gd name="connsiteX5" fmla="*/ 2277687 w 2640677"/>
              <a:gd name="connsiteY5" fmla="*/ 0 h 86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40677" h="867294">
                <a:moveTo>
                  <a:pt x="0" y="698269"/>
                </a:moveTo>
                <a:cubicBezTo>
                  <a:pt x="146858" y="627611"/>
                  <a:pt x="293716" y="556953"/>
                  <a:pt x="457200" y="581891"/>
                </a:cubicBezTo>
                <a:cubicBezTo>
                  <a:pt x="620684" y="606829"/>
                  <a:pt x="716280" y="828502"/>
                  <a:pt x="980902" y="847898"/>
                </a:cubicBezTo>
                <a:cubicBezTo>
                  <a:pt x="1245524" y="867294"/>
                  <a:pt x="1774767" y="766156"/>
                  <a:pt x="2044931" y="698269"/>
                </a:cubicBezTo>
                <a:cubicBezTo>
                  <a:pt x="2315095" y="630382"/>
                  <a:pt x="2563091" y="556952"/>
                  <a:pt x="2601884" y="440574"/>
                </a:cubicBezTo>
                <a:cubicBezTo>
                  <a:pt x="2640677" y="324196"/>
                  <a:pt x="2459182" y="162098"/>
                  <a:pt x="2277687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5" name="Oval 244"/>
          <p:cNvSpPr/>
          <p:nvPr/>
        </p:nvSpPr>
        <p:spPr>
          <a:xfrm>
            <a:off x="6228184" y="2723584"/>
            <a:ext cx="432048" cy="181615"/>
          </a:xfrm>
          <a:prstGeom prst="ellipse">
            <a:avLst/>
          </a:prstGeom>
          <a:solidFill>
            <a:srgbClr val="FFC000">
              <a:alpha val="30000"/>
            </a:srgb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46" name="Oval 245"/>
          <p:cNvSpPr/>
          <p:nvPr/>
        </p:nvSpPr>
        <p:spPr>
          <a:xfrm>
            <a:off x="6380584" y="3443664"/>
            <a:ext cx="432048" cy="181615"/>
          </a:xfrm>
          <a:prstGeom prst="ellipse">
            <a:avLst/>
          </a:prstGeom>
          <a:solidFill>
            <a:srgbClr val="FFC000">
              <a:alpha val="30000"/>
            </a:srgb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47" name="Oval 246"/>
          <p:cNvSpPr/>
          <p:nvPr/>
        </p:nvSpPr>
        <p:spPr>
          <a:xfrm>
            <a:off x="6532984" y="3985319"/>
            <a:ext cx="432048" cy="181615"/>
          </a:xfrm>
          <a:prstGeom prst="ellipse">
            <a:avLst/>
          </a:prstGeom>
          <a:solidFill>
            <a:srgbClr val="FFC000">
              <a:alpha val="30000"/>
            </a:srgb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48" name="Rectangle 247"/>
          <p:cNvSpPr/>
          <p:nvPr/>
        </p:nvSpPr>
        <p:spPr>
          <a:xfrm>
            <a:off x="7236296" y="2545159"/>
            <a:ext cx="739824" cy="2964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FIN</a:t>
            </a:r>
          </a:p>
        </p:txBody>
      </p:sp>
      <p:sp>
        <p:nvSpPr>
          <p:cNvPr id="249" name="Rectangle 248"/>
          <p:cNvSpPr/>
          <p:nvPr/>
        </p:nvSpPr>
        <p:spPr>
          <a:xfrm>
            <a:off x="8080648" y="2545159"/>
            <a:ext cx="739824" cy="2964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POL</a:t>
            </a:r>
          </a:p>
        </p:txBody>
      </p:sp>
      <p:sp>
        <p:nvSpPr>
          <p:cNvPr id="250" name="Rectangle 249"/>
          <p:cNvSpPr/>
          <p:nvPr/>
        </p:nvSpPr>
        <p:spPr>
          <a:xfrm>
            <a:off x="8656712" y="3040831"/>
            <a:ext cx="739824" cy="2964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SOC</a:t>
            </a:r>
          </a:p>
        </p:txBody>
      </p:sp>
      <p:sp>
        <p:nvSpPr>
          <p:cNvPr id="251" name="Rectangle 250"/>
          <p:cNvSpPr/>
          <p:nvPr/>
        </p:nvSpPr>
        <p:spPr>
          <a:xfrm>
            <a:off x="8172400" y="3616895"/>
            <a:ext cx="739824" cy="2964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ECON</a:t>
            </a:r>
          </a:p>
        </p:txBody>
      </p:sp>
      <p:sp>
        <p:nvSpPr>
          <p:cNvPr id="252" name="Rectangle 251"/>
          <p:cNvSpPr/>
          <p:nvPr/>
        </p:nvSpPr>
        <p:spPr>
          <a:xfrm>
            <a:off x="7020272" y="3616895"/>
            <a:ext cx="739824" cy="2964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ENV</a:t>
            </a:r>
          </a:p>
        </p:txBody>
      </p:sp>
      <p:sp>
        <p:nvSpPr>
          <p:cNvPr id="253" name="Rectangle 252"/>
          <p:cNvSpPr/>
          <p:nvPr/>
        </p:nvSpPr>
        <p:spPr>
          <a:xfrm>
            <a:off x="6588224" y="2968823"/>
            <a:ext cx="739824" cy="2964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TECH</a:t>
            </a:r>
          </a:p>
        </p:txBody>
      </p:sp>
      <p:sp>
        <p:nvSpPr>
          <p:cNvPr id="254" name="Rectangle 253"/>
          <p:cNvSpPr/>
          <p:nvPr/>
        </p:nvSpPr>
        <p:spPr>
          <a:xfrm>
            <a:off x="6444208" y="4192959"/>
            <a:ext cx="739824" cy="2964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‘Boundary objects’</a:t>
            </a:r>
          </a:p>
        </p:txBody>
      </p:sp>
      <p:sp>
        <p:nvSpPr>
          <p:cNvPr id="242" name="Rectangle 241"/>
          <p:cNvSpPr/>
          <p:nvPr/>
        </p:nvSpPr>
        <p:spPr>
          <a:xfrm>
            <a:off x="107504" y="620688"/>
            <a:ext cx="903649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b="1" i="1" dirty="0" smtClean="0"/>
              <a:t>INTEGRATING TECHNICAL SCENARIOS WITH HUMAN PATHWAYS</a:t>
            </a:r>
            <a:endParaRPr lang="en-GB" b="1" i="1" dirty="0"/>
          </a:p>
        </p:txBody>
      </p:sp>
    </p:spTree>
    <p:extLst>
      <p:ext uri="{BB962C8B-B14F-4D97-AF65-F5344CB8AC3E}">
        <p14:creationId xmlns="" xmlns:p14="http://schemas.microsoft.com/office/powerpoint/2010/main" val="184673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5580856"/>
            <a:ext cx="3816424" cy="2964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i="1" dirty="0" smtClean="0"/>
              <a:t>ENERGY SUPPLY-DEMAND METABOLISM </a:t>
            </a:r>
          </a:p>
        </p:txBody>
      </p:sp>
      <p:grpSp>
        <p:nvGrpSpPr>
          <p:cNvPr id="3" name="Group 257"/>
          <p:cNvGrpSpPr/>
          <p:nvPr/>
        </p:nvGrpSpPr>
        <p:grpSpPr>
          <a:xfrm>
            <a:off x="17555" y="1628800"/>
            <a:ext cx="9126445" cy="786572"/>
            <a:chOff x="17555" y="-93876"/>
            <a:chExt cx="10099061" cy="7865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Rectangle 2"/>
            <p:cNvSpPr/>
            <p:nvPr/>
          </p:nvSpPr>
          <p:spPr>
            <a:xfrm>
              <a:off x="17555" y="84048"/>
              <a:ext cx="4626453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b="1" i="1" dirty="0" smtClean="0"/>
                <a:t>EVOLUTIONARY ‘1-2.0’ LOW-CARB</a:t>
              </a:r>
              <a:endParaRPr lang="en-GB" b="1" i="1" dirty="0"/>
            </a:p>
          </p:txBody>
        </p:sp>
        <p:sp>
          <p:nvSpPr>
            <p:cNvPr id="5" name="Rectangle 3"/>
            <p:cNvSpPr/>
            <p:nvPr/>
          </p:nvSpPr>
          <p:spPr>
            <a:xfrm>
              <a:off x="5220072" y="84048"/>
              <a:ext cx="4896544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b="1" i="1" dirty="0" smtClean="0"/>
                <a:t>CO-EVOLUTIONARY ‘3.0’ LOW-CARB</a:t>
              </a:r>
            </a:p>
          </p:txBody>
        </p:sp>
        <p:sp>
          <p:nvSpPr>
            <p:cNvPr id="6" name="Right Arrow 4"/>
            <p:cNvSpPr/>
            <p:nvPr/>
          </p:nvSpPr>
          <p:spPr>
            <a:xfrm>
              <a:off x="4813457" y="-93876"/>
              <a:ext cx="323598" cy="786572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000403" y="2614766"/>
            <a:ext cx="691277" cy="5069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Short term profit</a:t>
            </a:r>
          </a:p>
        </p:txBody>
      </p:sp>
      <p:sp>
        <p:nvSpPr>
          <p:cNvPr id="8" name="Rectangle 7"/>
          <p:cNvSpPr/>
          <p:nvPr/>
        </p:nvSpPr>
        <p:spPr>
          <a:xfrm>
            <a:off x="3913226" y="3120901"/>
            <a:ext cx="658774" cy="56940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fragmented tenure condition &amp; equity</a:t>
            </a:r>
            <a:endParaRPr lang="en-GB" sz="1300" dirty="0"/>
          </a:p>
        </p:txBody>
      </p:sp>
      <p:sp>
        <p:nvSpPr>
          <p:cNvPr id="9" name="Rectangle 8"/>
          <p:cNvSpPr/>
          <p:nvPr/>
        </p:nvSpPr>
        <p:spPr>
          <a:xfrm>
            <a:off x="1734885" y="2487380"/>
            <a:ext cx="820891" cy="5069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Weak &amp; under-funded</a:t>
            </a:r>
            <a:endParaRPr lang="en-GB" sz="1300" dirty="0"/>
          </a:p>
        </p:txBody>
      </p:sp>
      <p:sp>
        <p:nvSpPr>
          <p:cNvPr id="10" name="Rectangle 9"/>
          <p:cNvSpPr/>
          <p:nvPr/>
        </p:nvSpPr>
        <p:spPr>
          <a:xfrm>
            <a:off x="179512" y="4805396"/>
            <a:ext cx="820891" cy="64513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fossil fuel </a:t>
            </a:r>
            <a:r>
              <a:rPr lang="en-GB" sz="1300" dirty="0" err="1" smtClean="0"/>
              <a:t>incum-bency</a:t>
            </a:r>
            <a:endParaRPr lang="en-GB" sz="13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2642186" y="4869291"/>
            <a:ext cx="758324" cy="65575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Feedback gap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13625" y="4706931"/>
            <a:ext cx="798335" cy="87668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300" dirty="0"/>
          </a:p>
        </p:txBody>
      </p:sp>
      <p:sp>
        <p:nvSpPr>
          <p:cNvPr id="13" name="Rectangle 12"/>
          <p:cNvSpPr/>
          <p:nvPr/>
        </p:nvSpPr>
        <p:spPr>
          <a:xfrm>
            <a:off x="1803802" y="4932558"/>
            <a:ext cx="895990" cy="65575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Centralized grid/storage</a:t>
            </a:r>
            <a:endParaRPr lang="en-GB" sz="1300" dirty="0"/>
          </a:p>
        </p:txBody>
      </p:sp>
      <p:sp>
        <p:nvSpPr>
          <p:cNvPr id="14" name="Rectangle 13"/>
          <p:cNvSpPr/>
          <p:nvPr/>
        </p:nvSpPr>
        <p:spPr>
          <a:xfrm>
            <a:off x="2483768" y="2491735"/>
            <a:ext cx="820891" cy="5069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Unstable &amp; globalized</a:t>
            </a:r>
            <a:endParaRPr lang="en-GB" sz="1300" dirty="0"/>
          </a:p>
        </p:txBody>
      </p:sp>
      <p:sp>
        <p:nvSpPr>
          <p:cNvPr id="15" name="Rectangle 14"/>
          <p:cNvSpPr/>
          <p:nvPr/>
        </p:nvSpPr>
        <p:spPr>
          <a:xfrm>
            <a:off x="-55744" y="4008216"/>
            <a:ext cx="739312" cy="50613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Skills / </a:t>
            </a:r>
            <a:r>
              <a:rPr lang="en-GB" sz="1300" dirty="0" err="1" smtClean="0"/>
              <a:t>occup</a:t>
            </a:r>
            <a:r>
              <a:rPr lang="en-GB" sz="1300" dirty="0" smtClean="0"/>
              <a:t> gaps</a:t>
            </a:r>
          </a:p>
        </p:txBody>
      </p:sp>
      <p:grpSp>
        <p:nvGrpSpPr>
          <p:cNvPr id="16" name="Group 163"/>
          <p:cNvGrpSpPr/>
          <p:nvPr/>
        </p:nvGrpSpPr>
        <p:grpSpPr>
          <a:xfrm>
            <a:off x="359187" y="3065315"/>
            <a:ext cx="3883426" cy="1078203"/>
            <a:chOff x="359187" y="1075257"/>
            <a:chExt cx="3883426" cy="1127019"/>
          </a:xfrm>
        </p:grpSpPr>
        <p:sp>
          <p:nvSpPr>
            <p:cNvPr id="17" name="Oval 14"/>
            <p:cNvSpPr/>
            <p:nvPr/>
          </p:nvSpPr>
          <p:spPr>
            <a:xfrm>
              <a:off x="3215285" y="1429808"/>
              <a:ext cx="830143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Construction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5"/>
            <p:cNvSpPr/>
            <p:nvPr/>
          </p:nvSpPr>
          <p:spPr>
            <a:xfrm>
              <a:off x="3301108" y="1790097"/>
              <a:ext cx="830143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Housing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6"/>
            <p:cNvSpPr/>
            <p:nvPr/>
          </p:nvSpPr>
          <p:spPr>
            <a:xfrm>
              <a:off x="359187" y="1815320"/>
              <a:ext cx="823829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Labour &amp; skills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7"/>
            <p:cNvSpPr/>
            <p:nvPr/>
          </p:nvSpPr>
          <p:spPr>
            <a:xfrm>
              <a:off x="1826636" y="1075257"/>
              <a:ext cx="851877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Govern-</a:t>
              </a:r>
              <a:r>
                <a:rPr lang="en-GB" sz="1200" dirty="0" err="1" smtClean="0">
                  <a:solidFill>
                    <a:schemeClr val="tx1"/>
                  </a:solidFill>
                </a:rPr>
                <a:t>ment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18"/>
            <p:cNvSpPr/>
            <p:nvPr/>
          </p:nvSpPr>
          <p:spPr>
            <a:xfrm>
              <a:off x="2577865" y="1157197"/>
              <a:ext cx="851877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err="1" smtClean="0">
                  <a:solidFill>
                    <a:schemeClr val="tx1"/>
                  </a:solidFill>
                </a:rPr>
                <a:t>Infras</a:t>
              </a:r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  <a:r>
                <a:rPr lang="en-GB" sz="1200" dirty="0" err="1" smtClean="0">
                  <a:solidFill>
                    <a:schemeClr val="tx1"/>
                  </a:solidFill>
                </a:rPr>
                <a:t>tructure</a:t>
              </a:r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19"/>
            <p:cNvSpPr/>
            <p:nvPr/>
          </p:nvSpPr>
          <p:spPr>
            <a:xfrm>
              <a:off x="1075404" y="1157197"/>
              <a:ext cx="851877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Finance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20"/>
            <p:cNvSpPr/>
            <p:nvPr/>
          </p:nvSpPr>
          <p:spPr>
            <a:xfrm>
              <a:off x="466033" y="1434650"/>
              <a:ext cx="823829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Business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Shape 175"/>
            <p:cNvCxnSpPr>
              <a:stCxn id="8" idx="2"/>
              <a:endCxn id="117" idx="6"/>
            </p:cNvCxnSpPr>
            <p:nvPr/>
          </p:nvCxnSpPr>
          <p:spPr>
            <a:xfrm rot="5400000" flipH="1">
              <a:off x="3167035" y="652965"/>
              <a:ext cx="208466" cy="1942690"/>
            </a:xfrm>
            <a:prstGeom prst="curvedConnector4">
              <a:avLst>
                <a:gd name="adj1" fmla="val -114623"/>
                <a:gd name="adj2" fmla="val 58478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/>
          <p:cNvSpPr/>
          <p:nvPr/>
        </p:nvSpPr>
        <p:spPr>
          <a:xfrm>
            <a:off x="3203848" y="2681536"/>
            <a:ext cx="676875" cy="5069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Short term &amp; unskilled</a:t>
            </a:r>
            <a:endParaRPr lang="en-GB" sz="1300" dirty="0"/>
          </a:p>
        </p:txBody>
      </p:sp>
      <p:sp>
        <p:nvSpPr>
          <p:cNvPr id="26" name="Rectangle 25"/>
          <p:cNvSpPr/>
          <p:nvPr/>
        </p:nvSpPr>
        <p:spPr>
          <a:xfrm>
            <a:off x="294725" y="2627012"/>
            <a:ext cx="820891" cy="5069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Fragmented business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81628" y="4679490"/>
            <a:ext cx="758324" cy="65575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Feedback gap</a:t>
            </a:r>
          </a:p>
        </p:txBody>
      </p:sp>
      <p:grpSp>
        <p:nvGrpSpPr>
          <p:cNvPr id="28" name="Group 39"/>
          <p:cNvGrpSpPr/>
          <p:nvPr/>
        </p:nvGrpSpPr>
        <p:grpSpPr>
          <a:xfrm>
            <a:off x="395536" y="4474957"/>
            <a:ext cx="3600400" cy="584135"/>
            <a:chOff x="4788024" y="2852936"/>
            <a:chExt cx="3600400" cy="664840"/>
          </a:xfrm>
          <a:solidFill>
            <a:schemeClr val="accent6">
              <a:lumMod val="40000"/>
              <a:lumOff val="60000"/>
              <a:alpha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Rounded Rectangle 28"/>
            <p:cNvSpPr/>
            <p:nvPr/>
          </p:nvSpPr>
          <p:spPr>
            <a:xfrm>
              <a:off x="4788024" y="2852936"/>
              <a:ext cx="792088" cy="360040"/>
            </a:xfrm>
            <a:prstGeom prst="roundRect">
              <a:avLst>
                <a:gd name="adj" fmla="val 40477"/>
              </a:avLst>
            </a:prstGeom>
            <a:grp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/>
                  </a:solidFill>
                </a:rPr>
                <a:t>Primary energy </a:t>
              </a:r>
              <a:endParaRPr lang="en-GB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5508104" y="3005336"/>
              <a:ext cx="792088" cy="360040"/>
            </a:xfrm>
            <a:prstGeom prst="roundRect">
              <a:avLst>
                <a:gd name="adj" fmla="val 40477"/>
              </a:avLst>
            </a:prstGeom>
            <a:grp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/>
                  </a:solidFill>
                </a:rPr>
                <a:t>Second convert</a:t>
              </a:r>
              <a:endParaRPr lang="en-GB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6228184" y="3157736"/>
              <a:ext cx="792088" cy="360040"/>
            </a:xfrm>
            <a:prstGeom prst="roundRect">
              <a:avLst>
                <a:gd name="adj" fmla="val 40477"/>
              </a:avLst>
            </a:prstGeom>
            <a:grp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/>
                  </a:solidFill>
                </a:rPr>
                <a:t>Distribution </a:t>
              </a:r>
              <a:endParaRPr lang="en-GB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6948264" y="2996952"/>
              <a:ext cx="792088" cy="360040"/>
            </a:xfrm>
            <a:prstGeom prst="roundRect">
              <a:avLst>
                <a:gd name="adj" fmla="val 40477"/>
              </a:avLst>
            </a:prstGeom>
            <a:grp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/>
                  </a:solidFill>
                </a:rPr>
                <a:t>Energy demand</a:t>
              </a:r>
              <a:endParaRPr lang="en-GB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7596336" y="2852936"/>
              <a:ext cx="792088" cy="360040"/>
            </a:xfrm>
            <a:prstGeom prst="roundRect">
              <a:avLst>
                <a:gd name="adj" fmla="val 40477"/>
              </a:avLst>
            </a:prstGeom>
            <a:grp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/>
                  </a:solidFill>
                </a:rPr>
                <a:t>Energy services</a:t>
              </a:r>
              <a:endParaRPr lang="en-GB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5572403" y="2557196"/>
            <a:ext cx="691277" cy="5069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Mutual / </a:t>
            </a:r>
            <a:r>
              <a:rPr lang="en-GB" sz="1300" dirty="0" err="1" smtClean="0"/>
              <a:t>recirc</a:t>
            </a:r>
            <a:r>
              <a:rPr lang="en-GB" sz="1300" dirty="0" smtClean="0"/>
              <a:t> finance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521738" y="3121828"/>
            <a:ext cx="658774" cy="56940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err="1" smtClean="0"/>
              <a:t>Coord</a:t>
            </a:r>
            <a:r>
              <a:rPr lang="en-GB" sz="1300" dirty="0" smtClean="0"/>
              <a:t> &amp; network housing</a:t>
            </a:r>
            <a:endParaRPr lang="en-GB" sz="1300" dirty="0"/>
          </a:p>
        </p:txBody>
      </p:sp>
      <p:sp>
        <p:nvSpPr>
          <p:cNvPr id="36" name="Rectangle 35"/>
          <p:cNvSpPr/>
          <p:nvPr/>
        </p:nvSpPr>
        <p:spPr>
          <a:xfrm>
            <a:off x="6306885" y="2488307"/>
            <a:ext cx="820891" cy="5069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Network govern models</a:t>
            </a:r>
            <a:endParaRPr lang="en-GB" sz="1300" dirty="0"/>
          </a:p>
        </p:txBody>
      </p:sp>
      <p:sp>
        <p:nvSpPr>
          <p:cNvPr id="37" name="Rectangle 36"/>
          <p:cNvSpPr/>
          <p:nvPr/>
        </p:nvSpPr>
        <p:spPr>
          <a:xfrm>
            <a:off x="4751512" y="4553883"/>
            <a:ext cx="820891" cy="9013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Renewable incentives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543600" y="4870218"/>
            <a:ext cx="820891" cy="65575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innovation incentives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214186" y="4870218"/>
            <a:ext cx="758324" cy="65575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Demand </a:t>
            </a:r>
            <a:r>
              <a:rPr lang="en-GB" sz="1300" dirty="0" err="1" smtClean="0"/>
              <a:t>intelli-gence</a:t>
            </a:r>
            <a:endParaRPr lang="en-GB" sz="1300" dirty="0" smtClean="0"/>
          </a:p>
        </p:txBody>
      </p:sp>
      <p:sp>
        <p:nvSpPr>
          <p:cNvPr id="40" name="Rectangle 39"/>
          <p:cNvSpPr/>
          <p:nvPr/>
        </p:nvSpPr>
        <p:spPr>
          <a:xfrm>
            <a:off x="7985625" y="4707858"/>
            <a:ext cx="798335" cy="87668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300" dirty="0"/>
          </a:p>
        </p:txBody>
      </p:sp>
      <p:sp>
        <p:nvSpPr>
          <p:cNvPr id="41" name="Rectangle 40"/>
          <p:cNvSpPr/>
          <p:nvPr/>
        </p:nvSpPr>
        <p:spPr>
          <a:xfrm>
            <a:off x="6397081" y="4933485"/>
            <a:ext cx="853432" cy="65575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Smart grid/ storage</a:t>
            </a:r>
            <a:endParaRPr lang="en-GB" sz="1300" dirty="0"/>
          </a:p>
        </p:txBody>
      </p:sp>
      <p:sp>
        <p:nvSpPr>
          <p:cNvPr id="42" name="Rectangle 41"/>
          <p:cNvSpPr/>
          <p:nvPr/>
        </p:nvSpPr>
        <p:spPr>
          <a:xfrm>
            <a:off x="7055768" y="2492662"/>
            <a:ext cx="820891" cy="5069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Re-localize utilities</a:t>
            </a:r>
            <a:endParaRPr lang="en-GB" sz="1300" dirty="0"/>
          </a:p>
        </p:txBody>
      </p:sp>
      <p:sp>
        <p:nvSpPr>
          <p:cNvPr id="43" name="Rectangle 42"/>
          <p:cNvSpPr/>
          <p:nvPr/>
        </p:nvSpPr>
        <p:spPr>
          <a:xfrm>
            <a:off x="4499992" y="3934976"/>
            <a:ext cx="739312" cy="50613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err="1" smtClean="0"/>
              <a:t>Entrep-reneur</a:t>
            </a:r>
            <a:r>
              <a:rPr lang="en-GB" sz="1300" dirty="0" smtClean="0"/>
              <a:t> incentives</a:t>
            </a:r>
          </a:p>
        </p:txBody>
      </p:sp>
      <p:grpSp>
        <p:nvGrpSpPr>
          <p:cNvPr id="44" name="Group 164"/>
          <p:cNvGrpSpPr/>
          <p:nvPr/>
        </p:nvGrpSpPr>
        <p:grpSpPr>
          <a:xfrm>
            <a:off x="4931187" y="3066242"/>
            <a:ext cx="3772064" cy="1078203"/>
            <a:chOff x="4931187" y="1076226"/>
            <a:chExt cx="3772064" cy="1127019"/>
          </a:xfrm>
        </p:grpSpPr>
        <p:sp>
          <p:nvSpPr>
            <p:cNvPr id="45" name="Oval 67"/>
            <p:cNvSpPr/>
            <p:nvPr/>
          </p:nvSpPr>
          <p:spPr>
            <a:xfrm>
              <a:off x="7787285" y="1430777"/>
              <a:ext cx="830143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Construction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873108" y="1791066"/>
              <a:ext cx="830143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Housing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4931187" y="1816289"/>
              <a:ext cx="823829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Labour &amp; skills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6398636" y="1076226"/>
              <a:ext cx="851877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Govern-</a:t>
              </a:r>
              <a:r>
                <a:rPr lang="en-GB" sz="1200" dirty="0" err="1" smtClean="0">
                  <a:solidFill>
                    <a:schemeClr val="tx1"/>
                  </a:solidFill>
                </a:rPr>
                <a:t>ment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149865" y="1158166"/>
              <a:ext cx="851877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err="1" smtClean="0">
                  <a:solidFill>
                    <a:schemeClr val="tx1"/>
                  </a:solidFill>
                </a:rPr>
                <a:t>Infras</a:t>
              </a:r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  <a:r>
                <a:rPr lang="en-GB" sz="1200" dirty="0" err="1" smtClean="0">
                  <a:solidFill>
                    <a:schemeClr val="tx1"/>
                  </a:solidFill>
                </a:rPr>
                <a:t>tructure</a:t>
              </a:r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647404" y="1158166"/>
              <a:ext cx="851877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Finance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038033" y="1435619"/>
              <a:ext cx="823829" cy="386956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 w="9525">
              <a:solidFill>
                <a:schemeClr val="accent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Business 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2" name="Shape 175"/>
            <p:cNvCxnSpPr/>
            <p:nvPr/>
          </p:nvCxnSpPr>
          <p:spPr>
            <a:xfrm rot="5400000">
              <a:off x="5670549" y="1783091"/>
              <a:ext cx="255032" cy="147874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/>
          <p:cNvSpPr/>
          <p:nvPr/>
        </p:nvSpPr>
        <p:spPr>
          <a:xfrm>
            <a:off x="7855565" y="2682464"/>
            <a:ext cx="676875" cy="5069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Construct service </a:t>
            </a:r>
            <a:r>
              <a:rPr lang="en-GB" sz="1300" dirty="0" err="1" smtClean="0"/>
              <a:t>compa-nies</a:t>
            </a:r>
            <a:endParaRPr lang="en-GB" sz="1300" dirty="0"/>
          </a:p>
        </p:txBody>
      </p:sp>
      <p:sp>
        <p:nvSpPr>
          <p:cNvPr id="54" name="Rectangle 53"/>
          <p:cNvSpPr/>
          <p:nvPr/>
        </p:nvSpPr>
        <p:spPr>
          <a:xfrm>
            <a:off x="4866725" y="2627012"/>
            <a:ext cx="820891" cy="5069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SME </a:t>
            </a:r>
            <a:r>
              <a:rPr lang="en-GB" sz="1300" dirty="0" err="1" smtClean="0"/>
              <a:t>commu-nities</a:t>
            </a:r>
            <a:endParaRPr lang="en-GB" sz="1300" dirty="0" smtClean="0"/>
          </a:p>
        </p:txBody>
      </p:sp>
      <p:sp>
        <p:nvSpPr>
          <p:cNvPr id="55" name="Rectangle 54"/>
          <p:cNvSpPr/>
          <p:nvPr/>
        </p:nvSpPr>
        <p:spPr>
          <a:xfrm>
            <a:off x="7990140" y="4725891"/>
            <a:ext cx="758324" cy="65575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Behaviour </a:t>
            </a:r>
            <a:r>
              <a:rPr lang="en-GB" sz="1300" dirty="0" err="1" smtClean="0"/>
              <a:t>intelli-gence</a:t>
            </a:r>
            <a:endParaRPr lang="en-GB" sz="1300" dirty="0" smtClean="0"/>
          </a:p>
        </p:txBody>
      </p:sp>
      <p:grpSp>
        <p:nvGrpSpPr>
          <p:cNvPr id="56" name="Group 215"/>
          <p:cNvGrpSpPr/>
          <p:nvPr/>
        </p:nvGrpSpPr>
        <p:grpSpPr>
          <a:xfrm>
            <a:off x="4967536" y="4475884"/>
            <a:ext cx="3600400" cy="584135"/>
            <a:chOff x="4788024" y="2852936"/>
            <a:chExt cx="3600400" cy="664840"/>
          </a:xfrm>
          <a:solidFill>
            <a:schemeClr val="accent6">
              <a:lumMod val="40000"/>
              <a:lumOff val="60000"/>
              <a:alpha val="3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Rounded Rectangle 56"/>
            <p:cNvSpPr/>
            <p:nvPr/>
          </p:nvSpPr>
          <p:spPr>
            <a:xfrm>
              <a:off x="4788024" y="2852936"/>
              <a:ext cx="792088" cy="360040"/>
            </a:xfrm>
            <a:prstGeom prst="roundRect">
              <a:avLst>
                <a:gd name="adj" fmla="val 40477"/>
              </a:avLst>
            </a:prstGeom>
            <a:grp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/>
                  </a:solidFill>
                </a:rPr>
                <a:t>Primary energy </a:t>
              </a:r>
              <a:endParaRPr lang="en-GB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5508104" y="3005336"/>
              <a:ext cx="792088" cy="360040"/>
            </a:xfrm>
            <a:prstGeom prst="roundRect">
              <a:avLst>
                <a:gd name="adj" fmla="val 40477"/>
              </a:avLst>
            </a:prstGeom>
            <a:grp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/>
                  </a:solidFill>
                </a:rPr>
                <a:t>Second convert</a:t>
              </a:r>
              <a:endParaRPr lang="en-GB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6228184" y="3157736"/>
              <a:ext cx="792088" cy="360040"/>
            </a:xfrm>
            <a:prstGeom prst="roundRect">
              <a:avLst>
                <a:gd name="adj" fmla="val 40477"/>
              </a:avLst>
            </a:prstGeom>
            <a:grp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/>
                  </a:solidFill>
                </a:rPr>
                <a:t>Distribution </a:t>
              </a:r>
              <a:endParaRPr lang="en-GB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6948264" y="2996952"/>
              <a:ext cx="792088" cy="360040"/>
            </a:xfrm>
            <a:prstGeom prst="roundRect">
              <a:avLst>
                <a:gd name="adj" fmla="val 40477"/>
              </a:avLst>
            </a:prstGeom>
            <a:grp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/>
                  </a:solidFill>
                </a:rPr>
                <a:t>Energy demand</a:t>
              </a:r>
              <a:endParaRPr lang="en-GB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7596336" y="2852936"/>
              <a:ext cx="792088" cy="360040"/>
            </a:xfrm>
            <a:prstGeom prst="roundRect">
              <a:avLst>
                <a:gd name="adj" fmla="val 40477"/>
              </a:avLst>
            </a:prstGeom>
            <a:grp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smtClean="0">
                  <a:solidFill>
                    <a:schemeClr val="tx1"/>
                  </a:solidFill>
                </a:rPr>
                <a:t>Energy services</a:t>
              </a:r>
              <a:endParaRPr lang="en-GB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Group 161"/>
          <p:cNvGrpSpPr/>
          <p:nvPr/>
        </p:nvGrpSpPr>
        <p:grpSpPr>
          <a:xfrm>
            <a:off x="5646984" y="3438163"/>
            <a:ext cx="2272880" cy="1269695"/>
            <a:chOff x="5646984" y="1612580"/>
            <a:chExt cx="2272880" cy="1327181"/>
          </a:xfrm>
        </p:grpSpPr>
        <p:grpSp>
          <p:nvGrpSpPr>
            <p:cNvPr id="63" name="Group 107"/>
            <p:cNvGrpSpPr/>
            <p:nvPr/>
          </p:nvGrpSpPr>
          <p:grpSpPr>
            <a:xfrm>
              <a:off x="5646984" y="1612580"/>
              <a:ext cx="2272880" cy="1327181"/>
              <a:chOff x="820554" y="1006159"/>
              <a:chExt cx="2551656" cy="127674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Oval 2"/>
              <p:cNvSpPr/>
              <p:nvPr/>
            </p:nvSpPr>
            <p:spPr>
              <a:xfrm>
                <a:off x="2997899" y="1296639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2997899" y="1881431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2564841" y="1080305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2571112" y="2096993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1399123" y="2096066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972336" y="1892302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972336" y="1293739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1403380" y="1084213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3156490" y="1587123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820554" y="1589057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1982025" y="2175047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980016" y="1006159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</p:grpSp>
        <p:cxnSp>
          <p:nvCxnSpPr>
            <p:cNvPr id="64" name="Curved Connector 217"/>
            <p:cNvCxnSpPr>
              <a:stCxn id="84" idx="2"/>
              <a:endCxn id="77" idx="1"/>
            </p:cNvCxnSpPr>
            <p:nvPr/>
          </p:nvCxnSpPr>
          <p:spPr>
            <a:xfrm rot="10800000" flipV="1">
              <a:off x="7614588" y="2272553"/>
              <a:ext cx="113124" cy="26629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urved Connector 217"/>
            <p:cNvCxnSpPr>
              <a:stCxn id="78" idx="2"/>
              <a:endCxn id="86" idx="0"/>
            </p:cNvCxnSpPr>
            <p:nvPr/>
          </p:nvCxnSpPr>
          <p:spPr>
            <a:xfrm rot="10800000" flipV="1">
              <a:off x="6777638" y="1745714"/>
              <a:ext cx="423065" cy="1081925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urved Connector 217"/>
            <p:cNvCxnSpPr>
              <a:stCxn id="76" idx="2"/>
              <a:endCxn id="79" idx="1"/>
            </p:cNvCxnSpPr>
            <p:nvPr/>
          </p:nvCxnSpPr>
          <p:spPr>
            <a:xfrm rot="10800000" flipV="1">
              <a:off x="7234428" y="1970595"/>
              <a:ext cx="352020" cy="792328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urved Connector 217"/>
            <p:cNvCxnSpPr>
              <a:stCxn id="82" idx="6"/>
              <a:endCxn id="76" idx="2"/>
            </p:cNvCxnSpPr>
            <p:nvPr/>
          </p:nvCxnSpPr>
          <p:spPr>
            <a:xfrm>
              <a:off x="5974335" y="1967580"/>
              <a:ext cx="1612113" cy="3015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urved Connector 217"/>
            <p:cNvCxnSpPr>
              <a:stCxn id="83" idx="5"/>
              <a:endCxn id="84" idx="2"/>
            </p:cNvCxnSpPr>
            <p:nvPr/>
          </p:nvCxnSpPr>
          <p:spPr>
            <a:xfrm rot="16200000" flipH="1">
              <a:off x="6787361" y="1332203"/>
              <a:ext cx="483135" cy="1397565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urved Connector 217"/>
            <p:cNvCxnSpPr>
              <a:stCxn id="81" idx="5"/>
              <a:endCxn id="80" idx="2"/>
            </p:cNvCxnSpPr>
            <p:nvPr/>
          </p:nvCxnSpPr>
          <p:spPr>
            <a:xfrm rot="16200000" flipH="1">
              <a:off x="5968183" y="2607440"/>
              <a:ext cx="172172" cy="216148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urved Connector 217"/>
            <p:cNvCxnSpPr>
              <a:stCxn id="80" idx="6"/>
              <a:endCxn id="86" idx="2"/>
            </p:cNvCxnSpPr>
            <p:nvPr/>
          </p:nvCxnSpPr>
          <p:spPr>
            <a:xfrm>
              <a:off x="6354495" y="2801600"/>
              <a:ext cx="327066" cy="82100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urved Connector 217"/>
            <p:cNvCxnSpPr>
              <a:stCxn id="86" idx="6"/>
              <a:endCxn id="79" idx="2"/>
            </p:cNvCxnSpPr>
            <p:nvPr/>
          </p:nvCxnSpPr>
          <p:spPr>
            <a:xfrm flipV="1">
              <a:off x="6873713" y="2802563"/>
              <a:ext cx="332575" cy="81137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urved Connector 217"/>
            <p:cNvCxnSpPr>
              <a:stCxn id="79" idx="6"/>
              <a:endCxn id="77" idx="3"/>
            </p:cNvCxnSpPr>
            <p:nvPr/>
          </p:nvCxnSpPr>
          <p:spPr>
            <a:xfrm flipV="1">
              <a:off x="7398440" y="2618127"/>
              <a:ext cx="216148" cy="184437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urved Connector 217"/>
            <p:cNvCxnSpPr>
              <a:stCxn id="85" idx="6"/>
              <a:endCxn id="79" idx="1"/>
            </p:cNvCxnSpPr>
            <p:nvPr/>
          </p:nvCxnSpPr>
          <p:spPr>
            <a:xfrm>
              <a:off x="5839136" y="2274564"/>
              <a:ext cx="1395292" cy="488359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urved Connector 217"/>
            <p:cNvCxnSpPr>
              <a:stCxn id="83" idx="4"/>
              <a:endCxn id="81" idx="6"/>
            </p:cNvCxnSpPr>
            <p:nvPr/>
          </p:nvCxnSpPr>
          <p:spPr>
            <a:xfrm rot="5400000">
              <a:off x="5726299" y="2053874"/>
              <a:ext cx="783949" cy="287876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urved Connector 217"/>
            <p:cNvCxnSpPr>
              <a:stCxn id="83" idx="4"/>
              <a:endCxn id="82" idx="6"/>
            </p:cNvCxnSpPr>
            <p:nvPr/>
          </p:nvCxnSpPr>
          <p:spPr>
            <a:xfrm rot="5400000">
              <a:off x="6037402" y="1742770"/>
              <a:ext cx="161742" cy="287876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Freeform 87"/>
          <p:cNvSpPr/>
          <p:nvPr/>
        </p:nvSpPr>
        <p:spPr>
          <a:xfrm>
            <a:off x="5726701" y="3544945"/>
            <a:ext cx="2274888" cy="1057042"/>
          </a:xfrm>
          <a:custGeom>
            <a:avLst/>
            <a:gdLst>
              <a:gd name="connsiteX0" fmla="*/ 660400 w 2274888"/>
              <a:gd name="connsiteY0" fmla="*/ 9525 h 1104900"/>
              <a:gd name="connsiteX1" fmla="*/ 584200 w 2274888"/>
              <a:gd name="connsiteY1" fmla="*/ 219075 h 1104900"/>
              <a:gd name="connsiteX2" fmla="*/ 269875 w 2274888"/>
              <a:gd name="connsiteY2" fmla="*/ 247650 h 1104900"/>
              <a:gd name="connsiteX3" fmla="*/ 307975 w 2274888"/>
              <a:gd name="connsiteY3" fmla="*/ 400050 h 1104900"/>
              <a:gd name="connsiteX4" fmla="*/ 107950 w 2274888"/>
              <a:gd name="connsiteY4" fmla="*/ 552450 h 1104900"/>
              <a:gd name="connsiteX5" fmla="*/ 955675 w 2274888"/>
              <a:gd name="connsiteY5" fmla="*/ 685800 h 1104900"/>
              <a:gd name="connsiteX6" fmla="*/ 1717675 w 2274888"/>
              <a:gd name="connsiteY6" fmla="*/ 1066800 h 1104900"/>
              <a:gd name="connsiteX7" fmla="*/ 1784350 w 2274888"/>
              <a:gd name="connsiteY7" fmla="*/ 914400 h 1104900"/>
              <a:gd name="connsiteX8" fmla="*/ 2079625 w 2274888"/>
              <a:gd name="connsiteY8" fmla="*/ 847725 h 1104900"/>
              <a:gd name="connsiteX9" fmla="*/ 1889125 w 2274888"/>
              <a:gd name="connsiteY9" fmla="*/ 666750 h 1104900"/>
              <a:gd name="connsiteX10" fmla="*/ 2260600 w 2274888"/>
              <a:gd name="connsiteY10" fmla="*/ 504825 h 1104900"/>
              <a:gd name="connsiteX11" fmla="*/ 1974850 w 2274888"/>
              <a:gd name="connsiteY11" fmla="*/ 457200 h 1104900"/>
              <a:gd name="connsiteX12" fmla="*/ 2089150 w 2274888"/>
              <a:gd name="connsiteY12" fmla="*/ 180975 h 1104900"/>
              <a:gd name="connsiteX13" fmla="*/ 1374775 w 2274888"/>
              <a:gd name="connsiteY13" fmla="*/ 371475 h 1104900"/>
              <a:gd name="connsiteX14" fmla="*/ 1003300 w 2274888"/>
              <a:gd name="connsiteY14" fmla="*/ 276225 h 1104900"/>
              <a:gd name="connsiteX15" fmla="*/ 660400 w 2274888"/>
              <a:gd name="connsiteY15" fmla="*/ 9525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74888" h="1104900">
                <a:moveTo>
                  <a:pt x="660400" y="9525"/>
                </a:moveTo>
                <a:cubicBezTo>
                  <a:pt x="590550" y="0"/>
                  <a:pt x="649287" y="179388"/>
                  <a:pt x="584200" y="219075"/>
                </a:cubicBezTo>
                <a:cubicBezTo>
                  <a:pt x="519113" y="258762"/>
                  <a:pt x="315912" y="217488"/>
                  <a:pt x="269875" y="247650"/>
                </a:cubicBezTo>
                <a:cubicBezTo>
                  <a:pt x="223838" y="277812"/>
                  <a:pt x="334962" y="349250"/>
                  <a:pt x="307975" y="400050"/>
                </a:cubicBezTo>
                <a:cubicBezTo>
                  <a:pt x="280988" y="450850"/>
                  <a:pt x="0" y="504825"/>
                  <a:pt x="107950" y="552450"/>
                </a:cubicBezTo>
                <a:cubicBezTo>
                  <a:pt x="215900" y="600075"/>
                  <a:pt x="687388" y="600075"/>
                  <a:pt x="955675" y="685800"/>
                </a:cubicBezTo>
                <a:cubicBezTo>
                  <a:pt x="1223962" y="771525"/>
                  <a:pt x="1579563" y="1028700"/>
                  <a:pt x="1717675" y="1066800"/>
                </a:cubicBezTo>
                <a:cubicBezTo>
                  <a:pt x="1855787" y="1104900"/>
                  <a:pt x="1724025" y="950912"/>
                  <a:pt x="1784350" y="914400"/>
                </a:cubicBezTo>
                <a:cubicBezTo>
                  <a:pt x="1844675" y="877888"/>
                  <a:pt x="2062163" y="889000"/>
                  <a:pt x="2079625" y="847725"/>
                </a:cubicBezTo>
                <a:cubicBezTo>
                  <a:pt x="2097088" y="806450"/>
                  <a:pt x="1858963" y="723900"/>
                  <a:pt x="1889125" y="666750"/>
                </a:cubicBezTo>
                <a:cubicBezTo>
                  <a:pt x="1919287" y="609600"/>
                  <a:pt x="2246313" y="539750"/>
                  <a:pt x="2260600" y="504825"/>
                </a:cubicBezTo>
                <a:cubicBezTo>
                  <a:pt x="2274888" y="469900"/>
                  <a:pt x="2003425" y="511175"/>
                  <a:pt x="1974850" y="457200"/>
                </a:cubicBezTo>
                <a:cubicBezTo>
                  <a:pt x="1946275" y="403225"/>
                  <a:pt x="2189162" y="195262"/>
                  <a:pt x="2089150" y="180975"/>
                </a:cubicBezTo>
                <a:cubicBezTo>
                  <a:pt x="1989138" y="166688"/>
                  <a:pt x="1555750" y="355600"/>
                  <a:pt x="1374775" y="371475"/>
                </a:cubicBezTo>
                <a:cubicBezTo>
                  <a:pt x="1193800" y="387350"/>
                  <a:pt x="1125538" y="333375"/>
                  <a:pt x="1003300" y="276225"/>
                </a:cubicBezTo>
                <a:cubicBezTo>
                  <a:pt x="881063" y="219075"/>
                  <a:pt x="730250" y="19050"/>
                  <a:pt x="660400" y="9525"/>
                </a:cubicBezTo>
                <a:close/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Freeform 88"/>
          <p:cNvSpPr/>
          <p:nvPr/>
        </p:nvSpPr>
        <p:spPr>
          <a:xfrm>
            <a:off x="5868144" y="3511533"/>
            <a:ext cx="1465262" cy="1236253"/>
          </a:xfrm>
          <a:custGeom>
            <a:avLst/>
            <a:gdLst>
              <a:gd name="connsiteX0" fmla="*/ 976312 w 1465262"/>
              <a:gd name="connsiteY0" fmla="*/ 15875 h 1292225"/>
              <a:gd name="connsiteX1" fmla="*/ 852487 w 1465262"/>
              <a:gd name="connsiteY1" fmla="*/ 215900 h 1292225"/>
              <a:gd name="connsiteX2" fmla="*/ 423862 w 1465262"/>
              <a:gd name="connsiteY2" fmla="*/ 92075 h 1292225"/>
              <a:gd name="connsiteX3" fmla="*/ 338137 w 1465262"/>
              <a:gd name="connsiteY3" fmla="*/ 387350 h 1292225"/>
              <a:gd name="connsiteX4" fmla="*/ 252412 w 1465262"/>
              <a:gd name="connsiteY4" fmla="*/ 768350 h 1292225"/>
              <a:gd name="connsiteX5" fmla="*/ 23812 w 1465262"/>
              <a:gd name="connsiteY5" fmla="*/ 939800 h 1292225"/>
              <a:gd name="connsiteX6" fmla="*/ 395287 w 1465262"/>
              <a:gd name="connsiteY6" fmla="*/ 939800 h 1292225"/>
              <a:gd name="connsiteX7" fmla="*/ 500062 w 1465262"/>
              <a:gd name="connsiteY7" fmla="*/ 1158875 h 1292225"/>
              <a:gd name="connsiteX8" fmla="*/ 681037 w 1465262"/>
              <a:gd name="connsiteY8" fmla="*/ 1082675 h 1292225"/>
              <a:gd name="connsiteX9" fmla="*/ 957262 w 1465262"/>
              <a:gd name="connsiteY9" fmla="*/ 1216025 h 1292225"/>
              <a:gd name="connsiteX10" fmla="*/ 890587 w 1465262"/>
              <a:gd name="connsiteY10" fmla="*/ 625475 h 1292225"/>
              <a:gd name="connsiteX11" fmla="*/ 1414462 w 1465262"/>
              <a:gd name="connsiteY11" fmla="*/ 92075 h 1292225"/>
              <a:gd name="connsiteX12" fmla="*/ 1195387 w 1465262"/>
              <a:gd name="connsiteY12" fmla="*/ 120650 h 1292225"/>
              <a:gd name="connsiteX13" fmla="*/ 976312 w 1465262"/>
              <a:gd name="connsiteY13" fmla="*/ 15875 h 129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5262" h="1292225">
                <a:moveTo>
                  <a:pt x="976312" y="15875"/>
                </a:moveTo>
                <a:cubicBezTo>
                  <a:pt x="919162" y="31750"/>
                  <a:pt x="944562" y="203200"/>
                  <a:pt x="852487" y="215900"/>
                </a:cubicBezTo>
                <a:cubicBezTo>
                  <a:pt x="760412" y="228600"/>
                  <a:pt x="509587" y="63500"/>
                  <a:pt x="423862" y="92075"/>
                </a:cubicBezTo>
                <a:cubicBezTo>
                  <a:pt x="338137" y="120650"/>
                  <a:pt x="366712" y="274638"/>
                  <a:pt x="338137" y="387350"/>
                </a:cubicBezTo>
                <a:cubicBezTo>
                  <a:pt x="309562" y="500062"/>
                  <a:pt x="304800" y="676275"/>
                  <a:pt x="252412" y="768350"/>
                </a:cubicBezTo>
                <a:cubicBezTo>
                  <a:pt x="200025" y="860425"/>
                  <a:pt x="0" y="911225"/>
                  <a:pt x="23812" y="939800"/>
                </a:cubicBezTo>
                <a:cubicBezTo>
                  <a:pt x="47624" y="968375"/>
                  <a:pt x="315912" y="903288"/>
                  <a:pt x="395287" y="939800"/>
                </a:cubicBezTo>
                <a:cubicBezTo>
                  <a:pt x="474662" y="976312"/>
                  <a:pt x="452437" y="1135063"/>
                  <a:pt x="500062" y="1158875"/>
                </a:cubicBezTo>
                <a:cubicBezTo>
                  <a:pt x="547687" y="1182688"/>
                  <a:pt x="604837" y="1073150"/>
                  <a:pt x="681037" y="1082675"/>
                </a:cubicBezTo>
                <a:cubicBezTo>
                  <a:pt x="757237" y="1092200"/>
                  <a:pt x="922337" y="1292225"/>
                  <a:pt x="957262" y="1216025"/>
                </a:cubicBezTo>
                <a:cubicBezTo>
                  <a:pt x="992187" y="1139825"/>
                  <a:pt x="814387" y="812800"/>
                  <a:pt x="890587" y="625475"/>
                </a:cubicBezTo>
                <a:cubicBezTo>
                  <a:pt x="966787" y="438150"/>
                  <a:pt x="1363662" y="176212"/>
                  <a:pt x="1414462" y="92075"/>
                </a:cubicBezTo>
                <a:cubicBezTo>
                  <a:pt x="1465262" y="7938"/>
                  <a:pt x="1268412" y="125413"/>
                  <a:pt x="1195387" y="120650"/>
                </a:cubicBezTo>
                <a:cubicBezTo>
                  <a:pt x="1122362" y="115887"/>
                  <a:pt x="1033462" y="0"/>
                  <a:pt x="976312" y="15875"/>
                </a:cubicBezTo>
                <a:close/>
              </a:path>
            </a:pathLst>
          </a:cu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Freeform 89"/>
          <p:cNvSpPr/>
          <p:nvPr/>
        </p:nvSpPr>
        <p:spPr>
          <a:xfrm>
            <a:off x="5850210" y="3522165"/>
            <a:ext cx="1962150" cy="1196766"/>
          </a:xfrm>
          <a:custGeom>
            <a:avLst/>
            <a:gdLst>
              <a:gd name="connsiteX0" fmla="*/ 1962150 w 1962150"/>
              <a:gd name="connsiteY0" fmla="*/ 271462 h 1250950"/>
              <a:gd name="connsiteX1" fmla="*/ 1647825 w 1962150"/>
              <a:gd name="connsiteY1" fmla="*/ 604837 h 1250950"/>
              <a:gd name="connsiteX2" fmla="*/ 1581150 w 1962150"/>
              <a:gd name="connsiteY2" fmla="*/ 1100137 h 1250950"/>
              <a:gd name="connsiteX3" fmla="*/ 1362075 w 1962150"/>
              <a:gd name="connsiteY3" fmla="*/ 862012 h 1250950"/>
              <a:gd name="connsiteX4" fmla="*/ 981075 w 1962150"/>
              <a:gd name="connsiteY4" fmla="*/ 1204912 h 1250950"/>
              <a:gd name="connsiteX5" fmla="*/ 800100 w 1962150"/>
              <a:gd name="connsiteY5" fmla="*/ 585787 h 1250950"/>
              <a:gd name="connsiteX6" fmla="*/ 85725 w 1962150"/>
              <a:gd name="connsiteY6" fmla="*/ 271462 h 1250950"/>
              <a:gd name="connsiteX7" fmla="*/ 285750 w 1962150"/>
              <a:gd name="connsiteY7" fmla="*/ 176212 h 1250950"/>
              <a:gd name="connsiteX8" fmla="*/ 485775 w 1962150"/>
              <a:gd name="connsiteY8" fmla="*/ 23812 h 1250950"/>
              <a:gd name="connsiteX9" fmla="*/ 1209675 w 1962150"/>
              <a:gd name="connsiteY9" fmla="*/ 319087 h 1250950"/>
              <a:gd name="connsiteX10" fmla="*/ 1619250 w 1962150"/>
              <a:gd name="connsiteY10" fmla="*/ 52387 h 1250950"/>
              <a:gd name="connsiteX11" fmla="*/ 1666875 w 1962150"/>
              <a:gd name="connsiteY11" fmla="*/ 309562 h 1250950"/>
              <a:gd name="connsiteX12" fmla="*/ 1952625 w 1962150"/>
              <a:gd name="connsiteY12" fmla="*/ 328612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62150" h="1250950">
                <a:moveTo>
                  <a:pt x="1962150" y="271462"/>
                </a:moveTo>
                <a:cubicBezTo>
                  <a:pt x="1836737" y="369093"/>
                  <a:pt x="1711325" y="466724"/>
                  <a:pt x="1647825" y="604837"/>
                </a:cubicBezTo>
                <a:cubicBezTo>
                  <a:pt x="1584325" y="742950"/>
                  <a:pt x="1628775" y="1057275"/>
                  <a:pt x="1581150" y="1100137"/>
                </a:cubicBezTo>
                <a:cubicBezTo>
                  <a:pt x="1533525" y="1142999"/>
                  <a:pt x="1462087" y="844550"/>
                  <a:pt x="1362075" y="862012"/>
                </a:cubicBezTo>
                <a:cubicBezTo>
                  <a:pt x="1262063" y="879474"/>
                  <a:pt x="1074738" y="1250950"/>
                  <a:pt x="981075" y="1204912"/>
                </a:cubicBezTo>
                <a:cubicBezTo>
                  <a:pt x="887413" y="1158875"/>
                  <a:pt x="949325" y="741362"/>
                  <a:pt x="800100" y="585787"/>
                </a:cubicBezTo>
                <a:cubicBezTo>
                  <a:pt x="650875" y="430212"/>
                  <a:pt x="171450" y="339725"/>
                  <a:pt x="85725" y="271462"/>
                </a:cubicBezTo>
                <a:cubicBezTo>
                  <a:pt x="0" y="203200"/>
                  <a:pt x="219075" y="217487"/>
                  <a:pt x="285750" y="176212"/>
                </a:cubicBezTo>
                <a:cubicBezTo>
                  <a:pt x="352425" y="134937"/>
                  <a:pt x="331788" y="0"/>
                  <a:pt x="485775" y="23812"/>
                </a:cubicBezTo>
                <a:cubicBezTo>
                  <a:pt x="639762" y="47624"/>
                  <a:pt x="1020763" y="314325"/>
                  <a:pt x="1209675" y="319087"/>
                </a:cubicBezTo>
                <a:cubicBezTo>
                  <a:pt x="1398587" y="323849"/>
                  <a:pt x="1543050" y="53974"/>
                  <a:pt x="1619250" y="52387"/>
                </a:cubicBezTo>
                <a:cubicBezTo>
                  <a:pt x="1695450" y="50800"/>
                  <a:pt x="1611313" y="263525"/>
                  <a:pt x="1666875" y="309562"/>
                </a:cubicBezTo>
                <a:cubicBezTo>
                  <a:pt x="1722437" y="355599"/>
                  <a:pt x="1837531" y="342105"/>
                  <a:pt x="1952625" y="328612"/>
                </a:cubicBezTo>
              </a:path>
            </a:pathLst>
          </a:cu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1" name="Group 160"/>
          <p:cNvGrpSpPr/>
          <p:nvPr/>
        </p:nvGrpSpPr>
        <p:grpSpPr>
          <a:xfrm>
            <a:off x="1074984" y="3437236"/>
            <a:ext cx="2272880" cy="1269695"/>
            <a:chOff x="1074984" y="1611611"/>
            <a:chExt cx="2272880" cy="1327181"/>
          </a:xfrm>
        </p:grpSpPr>
        <p:grpSp>
          <p:nvGrpSpPr>
            <p:cNvPr id="92" name="Group 107"/>
            <p:cNvGrpSpPr/>
            <p:nvPr/>
          </p:nvGrpSpPr>
          <p:grpSpPr>
            <a:xfrm>
              <a:off x="1074984" y="1611611"/>
              <a:ext cx="2272880" cy="1327181"/>
              <a:chOff x="820554" y="1006159"/>
              <a:chExt cx="2551656" cy="127674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Oval 2"/>
              <p:cNvSpPr/>
              <p:nvPr/>
            </p:nvSpPr>
            <p:spPr>
              <a:xfrm>
                <a:off x="2997899" y="1296639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2997899" y="1881431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08" name="Oval 28"/>
              <p:cNvSpPr/>
              <p:nvPr/>
            </p:nvSpPr>
            <p:spPr>
              <a:xfrm>
                <a:off x="2564841" y="1080305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2571112" y="2096993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1399123" y="2096066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972336" y="1892302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12" name="Oval 32"/>
              <p:cNvSpPr/>
              <p:nvPr/>
            </p:nvSpPr>
            <p:spPr>
              <a:xfrm>
                <a:off x="972336" y="1293739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13" name="Oval 33"/>
              <p:cNvSpPr/>
              <p:nvPr/>
            </p:nvSpPr>
            <p:spPr>
              <a:xfrm>
                <a:off x="1403380" y="1084213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3156490" y="1587123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820554" y="1589057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1982025" y="2175047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117" name="Oval 37"/>
              <p:cNvSpPr/>
              <p:nvPr/>
            </p:nvSpPr>
            <p:spPr>
              <a:xfrm>
                <a:off x="1980016" y="1006159"/>
                <a:ext cx="215720" cy="1078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</p:grpSp>
        <p:cxnSp>
          <p:nvCxnSpPr>
            <p:cNvPr id="93" name="Curved Connector 45"/>
            <p:cNvCxnSpPr>
              <a:stCxn id="114" idx="2"/>
              <a:endCxn id="107" idx="1"/>
            </p:cNvCxnSpPr>
            <p:nvPr/>
          </p:nvCxnSpPr>
          <p:spPr>
            <a:xfrm rot="10800000" flipV="1">
              <a:off x="3042588" y="2271584"/>
              <a:ext cx="113124" cy="26629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urved Connector 217"/>
            <p:cNvCxnSpPr>
              <a:endCxn id="116" idx="0"/>
            </p:cNvCxnSpPr>
            <p:nvPr/>
          </p:nvCxnSpPr>
          <p:spPr>
            <a:xfrm rot="10800000" flipV="1">
              <a:off x="2205638" y="1744745"/>
              <a:ext cx="423065" cy="1081925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urved Connector 217"/>
            <p:cNvCxnSpPr>
              <a:stCxn id="106" idx="2"/>
              <a:endCxn id="109" idx="1"/>
            </p:cNvCxnSpPr>
            <p:nvPr/>
          </p:nvCxnSpPr>
          <p:spPr>
            <a:xfrm rot="10800000" flipV="1">
              <a:off x="2662428" y="1969626"/>
              <a:ext cx="352020" cy="792328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urved Connector 217"/>
            <p:cNvCxnSpPr>
              <a:endCxn id="106" idx="2"/>
            </p:cNvCxnSpPr>
            <p:nvPr/>
          </p:nvCxnSpPr>
          <p:spPr>
            <a:xfrm>
              <a:off x="1402335" y="1966611"/>
              <a:ext cx="1612113" cy="3015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urved Connector 217"/>
            <p:cNvCxnSpPr>
              <a:endCxn id="114" idx="2"/>
            </p:cNvCxnSpPr>
            <p:nvPr/>
          </p:nvCxnSpPr>
          <p:spPr>
            <a:xfrm rot="16200000" flipH="1">
              <a:off x="2215361" y="1331234"/>
              <a:ext cx="483135" cy="1397565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217"/>
            <p:cNvCxnSpPr>
              <a:stCxn id="111" idx="5"/>
              <a:endCxn id="110" idx="2"/>
            </p:cNvCxnSpPr>
            <p:nvPr/>
          </p:nvCxnSpPr>
          <p:spPr>
            <a:xfrm rot="16200000" flipH="1">
              <a:off x="1396183" y="2606471"/>
              <a:ext cx="172172" cy="216148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urved Connector 217"/>
            <p:cNvCxnSpPr>
              <a:stCxn id="110" idx="6"/>
              <a:endCxn id="116" idx="2"/>
            </p:cNvCxnSpPr>
            <p:nvPr/>
          </p:nvCxnSpPr>
          <p:spPr>
            <a:xfrm>
              <a:off x="1782495" y="2800631"/>
              <a:ext cx="327066" cy="82100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urved Connector 217"/>
            <p:cNvCxnSpPr>
              <a:stCxn id="116" idx="6"/>
              <a:endCxn id="109" idx="2"/>
            </p:cNvCxnSpPr>
            <p:nvPr/>
          </p:nvCxnSpPr>
          <p:spPr>
            <a:xfrm flipV="1">
              <a:off x="2301713" y="2801594"/>
              <a:ext cx="332575" cy="81137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urved Connector 217"/>
            <p:cNvCxnSpPr>
              <a:stCxn id="109" idx="6"/>
              <a:endCxn id="107" idx="3"/>
            </p:cNvCxnSpPr>
            <p:nvPr/>
          </p:nvCxnSpPr>
          <p:spPr>
            <a:xfrm flipV="1">
              <a:off x="2826440" y="2617158"/>
              <a:ext cx="216148" cy="184437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urved Connector 217"/>
            <p:cNvCxnSpPr>
              <a:stCxn id="115" idx="6"/>
              <a:endCxn id="109" idx="1"/>
            </p:cNvCxnSpPr>
            <p:nvPr/>
          </p:nvCxnSpPr>
          <p:spPr>
            <a:xfrm>
              <a:off x="1267136" y="2273595"/>
              <a:ext cx="1395292" cy="488359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urved Connector 217"/>
            <p:cNvCxnSpPr>
              <a:endCxn id="111" idx="6"/>
            </p:cNvCxnSpPr>
            <p:nvPr/>
          </p:nvCxnSpPr>
          <p:spPr>
            <a:xfrm rot="5400000">
              <a:off x="1154299" y="2052905"/>
              <a:ext cx="783949" cy="287876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urved Connector 217"/>
            <p:cNvCxnSpPr/>
            <p:nvPr/>
          </p:nvCxnSpPr>
          <p:spPr>
            <a:xfrm rot="5400000">
              <a:off x="1465402" y="1741801"/>
              <a:ext cx="161742" cy="287876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urved Connector 217"/>
            <p:cNvCxnSpPr/>
            <p:nvPr/>
          </p:nvCxnSpPr>
          <p:spPr>
            <a:xfrm rot="5400000">
              <a:off x="1195534" y="2097985"/>
              <a:ext cx="270394" cy="86928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Rectangle 117"/>
          <p:cNvSpPr/>
          <p:nvPr/>
        </p:nvSpPr>
        <p:spPr>
          <a:xfrm>
            <a:off x="179512" y="2132856"/>
            <a:ext cx="3816424" cy="2964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i="1" dirty="0" smtClean="0"/>
              <a:t>MAIN ACTORS / STAKEHOLDERS  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971600" y="4869291"/>
            <a:ext cx="820891" cy="65575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dirty="0" smtClean="0"/>
              <a:t>Sunk investment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477" t="7617" r="5287" b="52761"/>
          <a:stretch/>
        </p:blipFill>
        <p:spPr>
          <a:xfrm rot="5400000">
            <a:off x="5973688" y="2814464"/>
            <a:ext cx="1949152" cy="388843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732240" y="3761745"/>
            <a:ext cx="2411760" cy="282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062" t="7617" r="36257" b="56039"/>
          <a:stretch/>
        </p:blipFill>
        <p:spPr>
          <a:xfrm rot="5400000">
            <a:off x="6292122" y="1012675"/>
            <a:ext cx="1664936" cy="3566666"/>
          </a:xfrm>
          <a:prstGeom prst="ellipse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062" t="50266" b="10370"/>
          <a:stretch/>
        </p:blipFill>
        <p:spPr>
          <a:xfrm rot="5400000">
            <a:off x="458026" y="1982035"/>
            <a:ext cx="3927378" cy="38630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6512" y="25460"/>
            <a:ext cx="91805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EXAMPLE: “RETROFIT-3”:  OVERVIEW </a:t>
            </a:r>
            <a:endParaRPr lang="en-GB" sz="2800" b="1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062" t="13270" r="48516" b="70946"/>
          <a:stretch/>
        </p:blipFill>
        <p:spPr>
          <a:xfrm rot="5400000">
            <a:off x="7164762" y="1625385"/>
            <a:ext cx="899983" cy="154900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1520" y="712247"/>
            <a:ext cx="4101742" cy="3404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</a:rPr>
              <a:t>LINEAR MODEL: “UK GREEN DEAL 2013”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1124744"/>
            <a:ext cx="2286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Housing &amp; other buildings are financial objects without connections. 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5406315"/>
            <a:ext cx="1764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Glasshouse conservatory is heated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5496" y="4581128"/>
            <a:ext cx="1170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Waste is sent to landfill </a:t>
            </a:r>
            <a:endParaRPr lang="en-GB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655676" y="5694347"/>
            <a:ext cx="1764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Lifestyle includes high power cars &amp; long haul flights</a:t>
            </a:r>
            <a:endParaRPr lang="en-GB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537774" y="1340768"/>
            <a:ext cx="17641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Apartments have split incentive barriers to efficiency</a:t>
            </a:r>
            <a:endParaRPr lang="en-GB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07504" y="2958043"/>
            <a:ext cx="2286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Houses are dis-connected from neighbours. </a:t>
            </a:r>
            <a:endParaRPr lang="en-GB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879812" y="3212976"/>
            <a:ext cx="1422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Unplanned ventilation loses heat </a:t>
            </a:r>
            <a:endParaRPr lang="en-GB" sz="1600" dirty="0"/>
          </a:p>
        </p:txBody>
      </p:sp>
      <p:sp>
        <p:nvSpPr>
          <p:cNvPr id="17" name="Rectangle 16"/>
          <p:cNvSpPr/>
          <p:nvPr/>
        </p:nvSpPr>
        <p:spPr>
          <a:xfrm>
            <a:off x="4788025" y="712247"/>
            <a:ext cx="4104455" cy="3404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</a:rPr>
              <a:t>SYNERGISTIC  MODEL: “GREEN DEAL 3.0” 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52020" y="1271662"/>
            <a:ext cx="4284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Physical building is inter-connected with ecology, finance, social, policy, technology value systems</a:t>
            </a:r>
            <a:endParaRPr lang="en-GB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4283968" y="2003356"/>
            <a:ext cx="14401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 digital ‘platform’ (eBay / wiki / Amazon / FB </a:t>
            </a:r>
            <a:r>
              <a:rPr lang="en-GB" sz="1600" dirty="0" err="1" smtClean="0"/>
              <a:t>etc</a:t>
            </a:r>
            <a:r>
              <a:rPr lang="en-GB" sz="1600" dirty="0" smtClean="0"/>
              <a:t>, is the information connection</a:t>
            </a:r>
            <a:endParaRPr lang="en-GB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7380312" y="3761745"/>
            <a:ext cx="17281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 human ‘market-place’ is where people play the role of agents /entrepreneurs /intermediaries / </a:t>
            </a:r>
            <a:r>
              <a:rPr lang="en-GB" sz="1600" dirty="0" err="1" smtClean="0"/>
              <a:t>creatives</a:t>
            </a:r>
            <a:r>
              <a:rPr lang="en-GB" sz="1600" dirty="0" smtClean="0"/>
              <a:t> </a:t>
            </a:r>
            <a:endParaRPr lang="en-GB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5004048" y="5736158"/>
            <a:ext cx="3096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household is fully integrated: waste, energy supply, ventilation, heat storage, waste recycling, personal transport</a:t>
            </a:r>
            <a:endParaRPr lang="en-GB" sz="1600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22" t="4745" r="10868"/>
          <a:stretch/>
        </p:blipFill>
        <p:spPr bwMode="auto">
          <a:xfrm>
            <a:off x="6014880" y="2536440"/>
            <a:ext cx="2229528" cy="96324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63491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2008" y="2011822"/>
            <a:ext cx="4355976" cy="3326375"/>
            <a:chOff x="72008" y="3668007"/>
            <a:chExt cx="4355976" cy="3326375"/>
          </a:xfrm>
        </p:grpSpPr>
        <p:sp>
          <p:nvSpPr>
            <p:cNvPr id="211" name="Rectangle 210"/>
            <p:cNvSpPr/>
            <p:nvPr/>
          </p:nvSpPr>
          <p:spPr>
            <a:xfrm>
              <a:off x="72008" y="3683091"/>
              <a:ext cx="4355976" cy="3267743"/>
            </a:xfrm>
            <a:prstGeom prst="rect">
              <a:avLst/>
            </a:prstGeom>
            <a:solidFill>
              <a:schemeClr val="accent5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" name="Group 426"/>
            <p:cNvGrpSpPr/>
            <p:nvPr/>
          </p:nvGrpSpPr>
          <p:grpSpPr>
            <a:xfrm>
              <a:off x="539552" y="4301454"/>
              <a:ext cx="3744416" cy="1713276"/>
              <a:chOff x="323528" y="4162090"/>
              <a:chExt cx="3960440" cy="1844282"/>
            </a:xfrm>
          </p:grpSpPr>
          <p:sp>
            <p:nvSpPr>
              <p:cNvPr id="112" name="Oval 111"/>
              <p:cNvSpPr/>
              <p:nvPr/>
            </p:nvSpPr>
            <p:spPr>
              <a:xfrm>
                <a:off x="3322259" y="4556427"/>
                <a:ext cx="871600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Social / 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commun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3412368" y="4912125"/>
                <a:ext cx="871600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Public housing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3322259" y="5268648"/>
                <a:ext cx="871600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Private housing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323528" y="4858005"/>
                <a:ext cx="86497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err="1" smtClean="0">
                    <a:solidFill>
                      <a:schemeClr val="tx1"/>
                    </a:solidFill>
                  </a:rPr>
                  <a:t>Profes-sions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35709" y="5253168"/>
                <a:ext cx="86497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Finance &amp; 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devt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1864261" y="4162090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Govern-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ment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2653006" y="4162090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Public service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1075512" y="4162090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Civic &amp; society 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1864261" y="5624347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Infra-structure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2653006" y="5624347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Labour &amp; skills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1075512" y="5624347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Construction 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435710" y="4482192"/>
                <a:ext cx="86497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Science / tech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4" name="Rectangle 123"/>
            <p:cNvSpPr/>
            <p:nvPr/>
          </p:nvSpPr>
          <p:spPr>
            <a:xfrm>
              <a:off x="366733" y="3997537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Piecemeal design approach </a:t>
              </a: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1072411" y="3708783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media &amp; public sceptics</a:t>
              </a: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893302" y="3708783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300" dirty="0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714194" y="3708783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300" dirty="0" smtClean="0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3625194" y="3925529"/>
              <a:ext cx="658774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Public housing in a mess</a:t>
              </a:r>
              <a:endParaRPr lang="en-GB" sz="1300" dirty="0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1920319" y="3668007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err="1" smtClean="0"/>
                <a:t>Disconnec</a:t>
              </a:r>
              <a:r>
                <a:rPr lang="en-GB" sz="1300" dirty="0" smtClean="0"/>
                <a:t>-ted </a:t>
              </a:r>
              <a:r>
                <a:rPr lang="en-GB" sz="1300" dirty="0"/>
                <a:t>‘year zero</a:t>
              </a:r>
              <a:r>
                <a:rPr lang="en-GB" sz="1300" dirty="0" smtClean="0"/>
                <a:t>’ policy</a:t>
              </a:r>
              <a:endParaRPr lang="en-GB" sz="1300" dirty="0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251520" y="5654690"/>
              <a:ext cx="820891" cy="102588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High finance charges &amp; costs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1043608" y="5942722"/>
              <a:ext cx="820891" cy="74635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low take-up, </a:t>
              </a:r>
              <a:r>
                <a:rPr lang="en-GB" sz="1300" dirty="0" err="1" smtClean="0"/>
                <a:t>frag-mentation</a:t>
              </a:r>
              <a:endParaRPr lang="en-GB" sz="1300" dirty="0" smtClean="0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1893302" y="6248027"/>
              <a:ext cx="820891" cy="74635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300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714194" y="6014730"/>
              <a:ext cx="758324" cy="74635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Skills gap, job insecurity</a:t>
              </a: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3485633" y="5654690"/>
              <a:ext cx="798335" cy="99781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Private HH inform-</a:t>
              </a:r>
              <a:r>
                <a:rPr lang="en-GB" sz="1300" dirty="0" err="1" smtClean="0"/>
                <a:t>ation</a:t>
              </a:r>
              <a:r>
                <a:rPr lang="en-GB" sz="1300" dirty="0" smtClean="0"/>
                <a:t> gaps &amp; inertia </a:t>
              </a:r>
              <a:endParaRPr lang="en-GB" sz="1300" dirty="0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1920319" y="6086738"/>
              <a:ext cx="806972" cy="74635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Top-down, distrust, uncertain</a:t>
              </a:r>
              <a:endParaRPr lang="en-GB" sz="1300" dirty="0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2771800" y="3709505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Unstable &amp; under-funded</a:t>
              </a:r>
              <a:endParaRPr lang="en-GB" sz="1300" dirty="0"/>
            </a:p>
          </p:txBody>
        </p:sp>
        <p:cxnSp>
          <p:nvCxnSpPr>
            <p:cNvPr id="470" name="Shape 175"/>
            <p:cNvCxnSpPr>
              <a:stCxn id="128" idx="3"/>
              <a:endCxn id="113" idx="6"/>
            </p:cNvCxnSpPr>
            <p:nvPr/>
          </p:nvCxnSpPr>
          <p:spPr>
            <a:xfrm>
              <a:off x="4283968" y="4214046"/>
              <a:ext cx="12700" cy="961609"/>
            </a:xfrm>
            <a:prstGeom prst="curvedConnector3">
              <a:avLst>
                <a:gd name="adj1" fmla="val 525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hape 175"/>
            <p:cNvCxnSpPr>
              <a:stCxn id="124" idx="1"/>
              <a:endCxn id="115" idx="2"/>
            </p:cNvCxnSpPr>
            <p:nvPr/>
          </p:nvCxnSpPr>
          <p:spPr>
            <a:xfrm rot="10800000" flipH="1" flipV="1">
              <a:off x="366732" y="4286054"/>
              <a:ext cx="172819" cy="839326"/>
            </a:xfrm>
            <a:prstGeom prst="curvedConnector3">
              <a:avLst>
                <a:gd name="adj1" fmla="val -5512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Oval 491"/>
            <p:cNvSpPr/>
            <p:nvPr/>
          </p:nvSpPr>
          <p:spPr>
            <a:xfrm>
              <a:off x="1331640" y="4691202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" name="Group 107"/>
            <p:cNvGrpSpPr/>
            <p:nvPr/>
          </p:nvGrpSpPr>
          <p:grpSpPr>
            <a:xfrm>
              <a:off x="1362067" y="4623406"/>
              <a:ext cx="2057805" cy="1075909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94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5" name="Oval 494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6" name="Oval 495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7" name="Oval 496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8" name="Oval 497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9" name="Oval 498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0" name="Oval 499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1" name="Oval 500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2" name="Oval 501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3" name="Oval 502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4" name="Oval 503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5" name="Oval 504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cxnSp>
          <p:nvCxnSpPr>
            <p:cNvPr id="506" name="Shape 175"/>
            <p:cNvCxnSpPr>
              <a:stCxn id="501" idx="5"/>
              <a:endCxn id="496" idx="3"/>
            </p:cNvCxnSpPr>
            <p:nvPr/>
          </p:nvCxnSpPr>
          <p:spPr>
            <a:xfrm rot="5400000" flipH="1" flipV="1">
              <a:off x="2385765" y="4358287"/>
              <a:ext cx="3293" cy="813655"/>
            </a:xfrm>
            <a:prstGeom prst="curvedConnector3">
              <a:avLst>
                <a:gd name="adj1" fmla="val -7346219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hape 175"/>
            <p:cNvCxnSpPr>
              <a:stCxn id="501" idx="4"/>
              <a:endCxn id="503" idx="6"/>
            </p:cNvCxnSpPr>
            <p:nvPr/>
          </p:nvCxnSpPr>
          <p:spPr>
            <a:xfrm rot="5400000">
              <a:off x="1537565" y="4778544"/>
              <a:ext cx="379985" cy="38304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hape 507"/>
            <p:cNvCxnSpPr>
              <a:stCxn id="498" idx="0"/>
              <a:endCxn id="499" idx="6"/>
            </p:cNvCxnSpPr>
            <p:nvPr/>
          </p:nvCxnSpPr>
          <p:spPr>
            <a:xfrm rot="16200000" flipV="1">
              <a:off x="1723912" y="5350131"/>
              <a:ext cx="126264" cy="25720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hape 175"/>
            <p:cNvCxnSpPr>
              <a:stCxn id="495" idx="2"/>
              <a:endCxn id="499" idx="6"/>
            </p:cNvCxnSpPr>
            <p:nvPr/>
          </p:nvCxnSpPr>
          <p:spPr>
            <a:xfrm rot="10800000" flipV="1">
              <a:off x="1658444" y="5406438"/>
              <a:ext cx="1459563" cy="916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hape 175"/>
            <p:cNvCxnSpPr>
              <a:stCxn id="495" idx="2"/>
              <a:endCxn id="498" idx="7"/>
            </p:cNvCxnSpPr>
            <p:nvPr/>
          </p:nvCxnSpPr>
          <p:spPr>
            <a:xfrm rot="10800000" flipV="1">
              <a:off x="1977152" y="5406439"/>
              <a:ext cx="1140854" cy="14873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hape 175"/>
            <p:cNvCxnSpPr>
              <a:stCxn id="497" idx="1"/>
              <a:endCxn id="498" idx="7"/>
            </p:cNvCxnSpPr>
            <p:nvPr/>
          </p:nvCxnSpPr>
          <p:spPr>
            <a:xfrm rot="16200000" flipV="1">
              <a:off x="2387834" y="5144493"/>
              <a:ext cx="782" cy="822146"/>
            </a:xfrm>
            <a:prstGeom prst="curvedConnector3">
              <a:avLst>
                <a:gd name="adj1" fmla="val 3103491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hape 175"/>
            <p:cNvCxnSpPr>
              <a:stCxn id="494" idx="3"/>
              <a:endCxn id="502" idx="2"/>
            </p:cNvCxnSpPr>
            <p:nvPr/>
          </p:nvCxnSpPr>
          <p:spPr>
            <a:xfrm rot="16200000" flipH="1">
              <a:off x="3088366" y="5000889"/>
              <a:ext cx="212654" cy="10242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hape 175"/>
            <p:cNvCxnSpPr>
              <a:stCxn id="505" idx="3"/>
              <a:endCxn id="496" idx="2"/>
            </p:cNvCxnSpPr>
            <p:nvPr/>
          </p:nvCxnSpPr>
          <p:spPr>
            <a:xfrm rot="16200000" flipH="1">
              <a:off x="2530510" y="4493079"/>
              <a:ext cx="30345" cy="44616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hape 175"/>
            <p:cNvCxnSpPr>
              <a:stCxn id="500" idx="6"/>
              <a:endCxn id="505" idx="3"/>
            </p:cNvCxnSpPr>
            <p:nvPr/>
          </p:nvCxnSpPr>
          <p:spPr>
            <a:xfrm flipV="1">
              <a:off x="1658443" y="4700988"/>
              <a:ext cx="664159" cy="21020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hape 175"/>
            <p:cNvCxnSpPr>
              <a:stCxn id="503" idx="6"/>
              <a:endCxn id="498" idx="0"/>
            </p:cNvCxnSpPr>
            <p:nvPr/>
          </p:nvCxnSpPr>
          <p:spPr>
            <a:xfrm>
              <a:off x="1536037" y="5160057"/>
              <a:ext cx="379607" cy="381807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hape 175"/>
            <p:cNvCxnSpPr>
              <a:stCxn id="496" idx="4"/>
              <a:endCxn id="494" idx="2"/>
            </p:cNvCxnSpPr>
            <p:nvPr/>
          </p:nvCxnSpPr>
          <p:spPr>
            <a:xfrm rot="16200000" flipH="1">
              <a:off x="2918448" y="4714079"/>
              <a:ext cx="136858" cy="262258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hape 175"/>
            <p:cNvCxnSpPr>
              <a:stCxn id="505" idx="3"/>
              <a:endCxn id="504" idx="0"/>
            </p:cNvCxnSpPr>
            <p:nvPr/>
          </p:nvCxnSpPr>
          <p:spPr>
            <a:xfrm rot="16200000" flipH="1">
              <a:off x="1900450" y="5123139"/>
              <a:ext cx="907434" cy="6313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Curved Connector 470"/>
            <p:cNvCxnSpPr>
              <a:endCxn id="505" idx="5"/>
            </p:cNvCxnSpPr>
            <p:nvPr/>
          </p:nvCxnSpPr>
          <p:spPr>
            <a:xfrm rot="10800000">
              <a:off x="2445618" y="4700988"/>
              <a:ext cx="830238" cy="494270"/>
            </a:xfrm>
            <a:prstGeom prst="curvedConnector2">
              <a:avLst/>
            </a:prstGeom>
            <a:ln w="38100">
              <a:solidFill>
                <a:schemeClr val="accent6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Curved Connector 470"/>
            <p:cNvCxnSpPr>
              <a:stCxn id="495" idx="2"/>
              <a:endCxn id="499" idx="6"/>
            </p:cNvCxnSpPr>
            <p:nvPr/>
          </p:nvCxnSpPr>
          <p:spPr>
            <a:xfrm rot="10800000" flipV="1">
              <a:off x="1658444" y="5406438"/>
              <a:ext cx="1459563" cy="9161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Curved Connector 470"/>
            <p:cNvCxnSpPr>
              <a:stCxn id="495" idx="2"/>
              <a:endCxn id="499" idx="6"/>
            </p:cNvCxnSpPr>
            <p:nvPr/>
          </p:nvCxnSpPr>
          <p:spPr>
            <a:xfrm rot="10800000" flipV="1">
              <a:off x="1658444" y="5406438"/>
              <a:ext cx="1459563" cy="9161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accent6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Curved Connector 470"/>
            <p:cNvCxnSpPr>
              <a:stCxn id="497" idx="1"/>
              <a:endCxn id="503" idx="6"/>
            </p:cNvCxnSpPr>
            <p:nvPr/>
          </p:nvCxnSpPr>
          <p:spPr>
            <a:xfrm rot="16200000" flipV="1">
              <a:off x="1969718" y="4726376"/>
              <a:ext cx="395900" cy="1263261"/>
            </a:xfrm>
            <a:prstGeom prst="curvedConnector2">
              <a:avLst/>
            </a:prstGeom>
            <a:ln w="38100">
              <a:solidFill>
                <a:schemeClr val="accent6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Curved Connector 470"/>
            <p:cNvCxnSpPr>
              <a:stCxn id="498" idx="6"/>
              <a:endCxn id="505" idx="4"/>
            </p:cNvCxnSpPr>
            <p:nvPr/>
          </p:nvCxnSpPr>
          <p:spPr>
            <a:xfrm flipV="1">
              <a:off x="2002629" y="4714299"/>
              <a:ext cx="381481" cy="873012"/>
            </a:xfrm>
            <a:prstGeom prst="curvedConnector2">
              <a:avLst/>
            </a:prstGeom>
            <a:ln w="38100">
              <a:solidFill>
                <a:schemeClr val="accent6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urved Connector 470"/>
            <p:cNvCxnSpPr>
              <a:stCxn id="498" idx="0"/>
              <a:endCxn id="500" idx="6"/>
            </p:cNvCxnSpPr>
            <p:nvPr/>
          </p:nvCxnSpPr>
          <p:spPr>
            <a:xfrm rot="16200000" flipV="1">
              <a:off x="1471709" y="5097928"/>
              <a:ext cx="630670" cy="257201"/>
            </a:xfrm>
            <a:prstGeom prst="curvedConnector2">
              <a:avLst/>
            </a:prstGeom>
            <a:ln w="38100">
              <a:solidFill>
                <a:schemeClr val="accent6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0"/>
          <p:cNvGrpSpPr/>
          <p:nvPr/>
        </p:nvGrpSpPr>
        <p:grpSpPr>
          <a:xfrm>
            <a:off x="4680055" y="1982281"/>
            <a:ext cx="4502682" cy="3356992"/>
            <a:chOff x="4680055" y="3638466"/>
            <a:chExt cx="4502682" cy="3356992"/>
          </a:xfrm>
        </p:grpSpPr>
        <p:sp>
          <p:nvSpPr>
            <p:cNvPr id="523" name="Oval 522"/>
            <p:cNvSpPr/>
            <p:nvPr/>
          </p:nvSpPr>
          <p:spPr>
            <a:xfrm>
              <a:off x="5940152" y="4763211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0" name="Group 385"/>
            <p:cNvGrpSpPr/>
            <p:nvPr/>
          </p:nvGrpSpPr>
          <p:grpSpPr>
            <a:xfrm>
              <a:off x="5004048" y="4358546"/>
              <a:ext cx="4032448" cy="1741170"/>
              <a:chOff x="4756408" y="4195111"/>
              <a:chExt cx="4398432" cy="1822419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8082892" y="4584774"/>
                <a:ext cx="95565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Social / 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commun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8199184" y="4936255"/>
                <a:ext cx="95565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Public housing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8082892" y="5288552"/>
                <a:ext cx="95565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Private housing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756408" y="4882777"/>
                <a:ext cx="94838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err="1" smtClean="0">
                    <a:solidFill>
                      <a:schemeClr val="tx1"/>
                    </a:solidFill>
                  </a:rPr>
                  <a:t>Profes-sions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917970" y="5273255"/>
                <a:ext cx="94838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Finance &amp; 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devt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6484287" y="4195111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Govern-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ment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7349097" y="4195111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Public services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5619473" y="4195111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Civic &amp; society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6484287" y="5640033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Infra-structure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7349097" y="5640033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Labour &amp; skills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5619473" y="5640033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Construct ion 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917970" y="4511417"/>
                <a:ext cx="94838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Science / tech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4680055" y="3926498"/>
              <a:ext cx="900057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building health mentor role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508104" y="3748808"/>
              <a:ext cx="900057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Positive media stories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516130" y="3748808"/>
              <a:ext cx="900057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3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52320" y="3710474"/>
              <a:ext cx="900057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Procurement for eco-</a:t>
              </a:r>
              <a:r>
                <a:rPr lang="en-GB" sz="1300" dirty="0" err="1" smtClean="0"/>
                <a:t>inno</a:t>
              </a:r>
              <a:r>
                <a:rPr lang="en-GB" sz="1300" dirty="0" smtClean="0"/>
                <a:t>-</a:t>
              </a:r>
              <a:r>
                <a:rPr lang="en-GB" sz="1300" dirty="0" err="1" smtClean="0"/>
                <a:t>vation</a:t>
              </a:r>
              <a:endParaRPr lang="en-GB" sz="1300" dirty="0" smtClean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460432" y="3964269"/>
              <a:ext cx="722305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trusted inter-</a:t>
              </a:r>
              <a:r>
                <a:rPr lang="en-GB" sz="1300" dirty="0" err="1" smtClean="0"/>
                <a:t>mediary</a:t>
              </a:r>
              <a:r>
                <a:rPr lang="en-GB" sz="1300" dirty="0" smtClean="0"/>
                <a:t> role </a:t>
              </a:r>
              <a:endParaRPr lang="en-GB" sz="13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444208" y="3638466"/>
              <a:ext cx="900057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Social collateral &amp; policy </a:t>
              </a:r>
              <a:r>
                <a:rPr lang="en-GB" sz="1300" dirty="0" err="1" smtClean="0"/>
                <a:t>intel</a:t>
              </a:r>
              <a:endParaRPr lang="en-GB" sz="13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680055" y="5582682"/>
              <a:ext cx="900057" cy="1013719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Mutual finance investment &amp; return 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36096" y="6302762"/>
              <a:ext cx="900057" cy="504056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community builder </a:t>
              </a:r>
            </a:p>
            <a:p>
              <a:pPr algn="ctr"/>
              <a:r>
                <a:rPr lang="en-GB" sz="1300" dirty="0" smtClean="0"/>
                <a:t>role 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516130" y="6257950"/>
              <a:ext cx="900057" cy="737508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3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246596" y="6230754"/>
              <a:ext cx="1141829" cy="737508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Performance / skills incentive SMEs &amp; workers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386199" y="5676821"/>
              <a:ext cx="722305" cy="985981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Proxy markets / incentives for savings</a:t>
              </a:r>
              <a:endParaRPr lang="en-GB" sz="13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300192" y="6213326"/>
              <a:ext cx="900057" cy="737508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Re-socialize utility firms as </a:t>
              </a:r>
              <a:r>
                <a:rPr lang="en-GB" sz="1300" dirty="0" err="1" smtClean="0"/>
                <a:t>mutuals</a:t>
              </a:r>
              <a:endParaRPr lang="en-GB" sz="1300" dirty="0"/>
            </a:p>
          </p:txBody>
        </p:sp>
        <p:grpSp>
          <p:nvGrpSpPr>
            <p:cNvPr id="31" name="Group 107"/>
            <p:cNvGrpSpPr/>
            <p:nvPr/>
          </p:nvGrpSpPr>
          <p:grpSpPr>
            <a:xfrm>
              <a:off x="5854712" y="4678793"/>
              <a:ext cx="2324312" cy="1119913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88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89" name="Oval 388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0" name="Oval 389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1" name="Oval 390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2" name="Oval 391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3" name="Oval 392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4" name="Oval 393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5" name="Oval 394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6" name="Oval 395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7" name="Oval 396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8" name="Oval 397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9" name="Oval 398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cxnSp>
          <p:nvCxnSpPr>
            <p:cNvPr id="400" name="Shape 175"/>
            <p:cNvCxnSpPr>
              <a:stCxn id="395" idx="5"/>
              <a:endCxn id="390" idx="3"/>
            </p:cNvCxnSpPr>
            <p:nvPr/>
          </p:nvCxnSpPr>
          <p:spPr>
            <a:xfrm rot="5400000" flipH="1" flipV="1">
              <a:off x="7011136" y="4366780"/>
              <a:ext cx="3428" cy="919034"/>
            </a:xfrm>
            <a:prstGeom prst="curvedConnector3">
              <a:avLst>
                <a:gd name="adj1" fmla="val -7072783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hape 175"/>
            <p:cNvCxnSpPr>
              <a:stCxn id="395" idx="4"/>
              <a:endCxn id="397" idx="6"/>
            </p:cNvCxnSpPr>
            <p:nvPr/>
          </p:nvCxnSpPr>
          <p:spPr>
            <a:xfrm rot="5400000">
              <a:off x="6069775" y="4823306"/>
              <a:ext cx="395525" cy="432648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hape 175"/>
            <p:cNvCxnSpPr>
              <a:stCxn id="392" idx="0"/>
              <a:endCxn id="393" idx="6"/>
            </p:cNvCxnSpPr>
            <p:nvPr/>
          </p:nvCxnSpPr>
          <p:spPr>
            <a:xfrm rot="16200000" flipV="1">
              <a:off x="6269014" y="5423846"/>
              <a:ext cx="131429" cy="29051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hape 175"/>
            <p:cNvCxnSpPr>
              <a:stCxn id="389" idx="2"/>
              <a:endCxn id="393" idx="6"/>
            </p:cNvCxnSpPr>
            <p:nvPr/>
          </p:nvCxnSpPr>
          <p:spPr>
            <a:xfrm rot="10800000" flipV="1">
              <a:off x="6189473" y="5493849"/>
              <a:ext cx="1648591" cy="9537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hape 175"/>
            <p:cNvCxnSpPr>
              <a:stCxn id="389" idx="2"/>
              <a:endCxn id="392" idx="7"/>
            </p:cNvCxnSpPr>
            <p:nvPr/>
          </p:nvCxnSpPr>
          <p:spPr>
            <a:xfrm rot="10800000" flipV="1">
              <a:off x="6549458" y="5493849"/>
              <a:ext cx="1288606" cy="154821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hape 175"/>
            <p:cNvCxnSpPr>
              <a:stCxn id="391" idx="1"/>
              <a:endCxn id="392" idx="7"/>
            </p:cNvCxnSpPr>
            <p:nvPr/>
          </p:nvCxnSpPr>
          <p:spPr>
            <a:xfrm rot="16200000" flipV="1">
              <a:off x="7013361" y="5184767"/>
              <a:ext cx="814" cy="928622"/>
            </a:xfrm>
            <a:prstGeom prst="curvedConnector3">
              <a:avLst>
                <a:gd name="adj1" fmla="val 2988562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hape 175"/>
            <p:cNvCxnSpPr>
              <a:stCxn id="388" idx="3"/>
              <a:endCxn id="396" idx="2"/>
            </p:cNvCxnSpPr>
            <p:nvPr/>
          </p:nvCxnSpPr>
          <p:spPr>
            <a:xfrm rot="16200000" flipH="1">
              <a:off x="7814005" y="5067177"/>
              <a:ext cx="221352" cy="11568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hape 175"/>
            <p:cNvCxnSpPr>
              <a:stCxn id="399" idx="3"/>
              <a:endCxn id="390" idx="2"/>
            </p:cNvCxnSpPr>
            <p:nvPr/>
          </p:nvCxnSpPr>
          <p:spPr>
            <a:xfrm rot="16200000" flipH="1">
              <a:off x="7175826" y="4523369"/>
              <a:ext cx="31586" cy="50394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hape 175"/>
            <p:cNvCxnSpPr>
              <a:stCxn id="394" idx="6"/>
              <a:endCxn id="399" idx="3"/>
            </p:cNvCxnSpPr>
            <p:nvPr/>
          </p:nvCxnSpPr>
          <p:spPr>
            <a:xfrm flipV="1">
              <a:off x="6189472" y="4759548"/>
              <a:ext cx="750175" cy="218802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hape 175"/>
            <p:cNvCxnSpPr>
              <a:stCxn id="397" idx="6"/>
              <a:endCxn id="392" idx="0"/>
            </p:cNvCxnSpPr>
            <p:nvPr/>
          </p:nvCxnSpPr>
          <p:spPr>
            <a:xfrm>
              <a:off x="6051213" y="5237392"/>
              <a:ext cx="428771" cy="397424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hape 175"/>
            <p:cNvCxnSpPr>
              <a:stCxn id="390" idx="4"/>
              <a:endCxn id="388" idx="2"/>
            </p:cNvCxnSpPr>
            <p:nvPr/>
          </p:nvCxnSpPr>
          <p:spPr>
            <a:xfrm rot="16200000" flipH="1">
              <a:off x="7618725" y="4761555"/>
              <a:ext cx="142454" cy="29622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hape 175"/>
            <p:cNvCxnSpPr>
              <a:stCxn id="399" idx="3"/>
              <a:endCxn id="398" idx="0"/>
            </p:cNvCxnSpPr>
            <p:nvPr/>
          </p:nvCxnSpPr>
          <p:spPr>
            <a:xfrm rot="16200000" flipH="1">
              <a:off x="6503027" y="5196168"/>
              <a:ext cx="944548" cy="71308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Curved Connector 470"/>
            <p:cNvCxnSpPr>
              <a:stCxn id="396" idx="2"/>
              <a:endCxn id="399" idx="4"/>
            </p:cNvCxnSpPr>
            <p:nvPr/>
          </p:nvCxnSpPr>
          <p:spPr>
            <a:xfrm rot="10800000">
              <a:off x="7009122" y="4773403"/>
              <a:ext cx="973403" cy="462292"/>
            </a:xfrm>
            <a:prstGeom prst="curvedConnector2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Curved Connector 470"/>
            <p:cNvCxnSpPr>
              <a:stCxn id="389" idx="1"/>
              <a:endCxn id="397" idx="6"/>
            </p:cNvCxnSpPr>
            <p:nvPr/>
          </p:nvCxnSpPr>
          <p:spPr>
            <a:xfrm rot="16200000" flipV="1">
              <a:off x="6847522" y="4441082"/>
              <a:ext cx="223008" cy="1815627"/>
            </a:xfrm>
            <a:prstGeom prst="curvedConnector2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Curved Connector 470"/>
            <p:cNvCxnSpPr>
              <a:stCxn id="391" idx="0"/>
              <a:endCxn id="390" idx="4"/>
            </p:cNvCxnSpPr>
            <p:nvPr/>
          </p:nvCxnSpPr>
          <p:spPr>
            <a:xfrm rot="16200000" flipV="1">
              <a:off x="7146103" y="5234178"/>
              <a:ext cx="797191" cy="5712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Curved Connector 470"/>
            <p:cNvCxnSpPr>
              <a:stCxn id="394" idx="5"/>
              <a:endCxn id="390" idx="4"/>
            </p:cNvCxnSpPr>
            <p:nvPr/>
          </p:nvCxnSpPr>
          <p:spPr>
            <a:xfrm rot="5400000" flipH="1" flipV="1">
              <a:off x="6764587" y="4234546"/>
              <a:ext cx="173361" cy="1381147"/>
            </a:xfrm>
            <a:prstGeom prst="curvedConnector3">
              <a:avLst>
                <a:gd name="adj1" fmla="val -139856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Curved Connector 470"/>
            <p:cNvCxnSpPr>
              <a:stCxn id="394" idx="5"/>
              <a:endCxn id="391" idx="1"/>
            </p:cNvCxnSpPr>
            <p:nvPr/>
          </p:nvCxnSpPr>
          <p:spPr>
            <a:xfrm rot="16200000" flipH="1">
              <a:off x="6500544" y="4671949"/>
              <a:ext cx="637685" cy="1317385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Curved Connector 470"/>
            <p:cNvCxnSpPr>
              <a:stCxn id="397" idx="6"/>
              <a:endCxn id="399" idx="4"/>
            </p:cNvCxnSpPr>
            <p:nvPr/>
          </p:nvCxnSpPr>
          <p:spPr>
            <a:xfrm flipV="1">
              <a:off x="6051213" y="4773403"/>
              <a:ext cx="957908" cy="463989"/>
            </a:xfrm>
            <a:prstGeom prst="curvedConnector2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Curved Connector 470"/>
            <p:cNvCxnSpPr>
              <a:stCxn id="396" idx="2"/>
              <a:endCxn id="389" idx="1"/>
            </p:cNvCxnSpPr>
            <p:nvPr/>
          </p:nvCxnSpPr>
          <p:spPr>
            <a:xfrm rot="10800000" flipV="1">
              <a:off x="7866842" y="5235694"/>
              <a:ext cx="115683" cy="224705"/>
            </a:xfrm>
            <a:prstGeom prst="curvedConnector2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Curved Connector 470"/>
            <p:cNvCxnSpPr>
              <a:stCxn id="395" idx="4"/>
              <a:endCxn id="393" idx="6"/>
            </p:cNvCxnSpPr>
            <p:nvPr/>
          </p:nvCxnSpPr>
          <p:spPr>
            <a:xfrm rot="5400000">
              <a:off x="6005907" y="5025433"/>
              <a:ext cx="661520" cy="294389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urved Connector 470"/>
            <p:cNvCxnSpPr>
              <a:stCxn id="393" idx="6"/>
              <a:endCxn id="398" idx="0"/>
            </p:cNvCxnSpPr>
            <p:nvPr/>
          </p:nvCxnSpPr>
          <p:spPr>
            <a:xfrm>
              <a:off x="6189472" y="5503387"/>
              <a:ext cx="821483" cy="200709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Curved Connector 470"/>
            <p:cNvCxnSpPr>
              <a:stCxn id="389" idx="2"/>
              <a:endCxn id="398" idx="0"/>
            </p:cNvCxnSpPr>
            <p:nvPr/>
          </p:nvCxnSpPr>
          <p:spPr>
            <a:xfrm rot="10800000" flipV="1">
              <a:off x="7010956" y="5493850"/>
              <a:ext cx="827108" cy="210246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Curved Connector 470"/>
            <p:cNvCxnSpPr>
              <a:stCxn id="388" idx="3"/>
              <a:endCxn id="389" idx="1"/>
            </p:cNvCxnSpPr>
            <p:nvPr/>
          </p:nvCxnSpPr>
          <p:spPr>
            <a:xfrm rot="5400000">
              <a:off x="7643812" y="5236497"/>
              <a:ext cx="446057" cy="14448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urved Connector 470"/>
            <p:cNvCxnSpPr>
              <a:stCxn id="395" idx="5"/>
              <a:endCxn id="388" idx="2"/>
            </p:cNvCxnSpPr>
            <p:nvPr/>
          </p:nvCxnSpPr>
          <p:spPr>
            <a:xfrm rot="16200000" flipH="1">
              <a:off x="7119258" y="4262086"/>
              <a:ext cx="152881" cy="1284730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hape 175"/>
            <p:cNvCxnSpPr>
              <a:stCxn id="18" idx="2"/>
              <a:endCxn id="9" idx="2"/>
            </p:cNvCxnSpPr>
            <p:nvPr/>
          </p:nvCxnSpPr>
          <p:spPr>
            <a:xfrm rot="5400000">
              <a:off x="4717467" y="4783271"/>
              <a:ext cx="699198" cy="126036"/>
            </a:xfrm>
            <a:prstGeom prst="curvedConnector4">
              <a:avLst>
                <a:gd name="adj1" fmla="val 37104"/>
                <a:gd name="adj2" fmla="val 28137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2" name="Rectangle 221"/>
          <p:cNvSpPr/>
          <p:nvPr/>
        </p:nvSpPr>
        <p:spPr>
          <a:xfrm>
            <a:off x="0" y="1628800"/>
            <a:ext cx="4353262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b="1" i="1" dirty="0" smtClean="0">
                <a:solidFill>
                  <a:schemeClr val="tx1"/>
                </a:solidFill>
              </a:rPr>
              <a:t>ACTORS &amp; SYNDROMES: “GREEN DEAL 2013”</a:t>
            </a:r>
            <a:endParaRPr lang="en-GB" sz="1600" b="1" i="1" dirty="0">
              <a:solidFill>
                <a:schemeClr val="tx1"/>
              </a:solidFill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4716016" y="1628800"/>
            <a:ext cx="4356141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b="1" i="1" dirty="0" smtClean="0">
                <a:solidFill>
                  <a:schemeClr val="tx1"/>
                </a:solidFill>
              </a:rPr>
              <a:t>ACTORS &amp; SYNERGIES: “GREEN DEAL 3.0” </a:t>
            </a:r>
            <a:endParaRPr lang="en-GB" sz="1600" b="1" i="1" dirty="0">
              <a:solidFill>
                <a:schemeClr val="tx1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-36512" y="25460"/>
            <a:ext cx="91805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EXAMPLE:‘RETROFIT-3’:  ACTOR PATHWAYS</a:t>
            </a:r>
            <a:endParaRPr lang="en-GB" sz="2800" b="1" i="1" dirty="0"/>
          </a:p>
        </p:txBody>
      </p:sp>
    </p:spTree>
    <p:extLst>
      <p:ext uri="{BB962C8B-B14F-4D97-AF65-F5344CB8AC3E}">
        <p14:creationId xmlns:p14="http://schemas.microsoft.com/office/powerpoint/2010/main" xmlns="" val="392185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Box 227"/>
          <p:cNvSpPr txBox="1"/>
          <p:nvPr/>
        </p:nvSpPr>
        <p:spPr>
          <a:xfrm>
            <a:off x="0" y="1340768"/>
            <a:ext cx="2123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Finance gap: </a:t>
            </a:r>
            <a:r>
              <a:rPr lang="en-GB" sz="1400" dirty="0" smtClean="0"/>
              <a:t>asymmetric info &amp; distrust: high profit margins: high viability hurdles &amp; short horizons </a:t>
            </a:r>
            <a:endParaRPr lang="en-GB" sz="1400" b="1" dirty="0" smtClean="0"/>
          </a:p>
        </p:txBody>
      </p:sp>
      <p:sp>
        <p:nvSpPr>
          <p:cNvPr id="229" name="TextBox 228"/>
          <p:cNvSpPr txBox="1"/>
          <p:nvPr/>
        </p:nvSpPr>
        <p:spPr>
          <a:xfrm>
            <a:off x="-36512" y="2857523"/>
            <a:ext cx="2304256" cy="73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Innovation gaps: </a:t>
            </a:r>
            <a:r>
              <a:rPr lang="en-GB" sz="1400" dirty="0" smtClean="0"/>
              <a:t>Inertia &amp; uncertainty: low invest in technology, plant, skills: </a:t>
            </a:r>
            <a:endParaRPr lang="en-GB" sz="1400" b="1" dirty="0" smtClean="0"/>
          </a:p>
        </p:txBody>
      </p:sp>
      <p:sp>
        <p:nvSpPr>
          <p:cNvPr id="230" name="TextBox 229"/>
          <p:cNvSpPr txBox="1"/>
          <p:nvPr/>
        </p:nvSpPr>
        <p:spPr>
          <a:xfrm>
            <a:off x="0" y="4153654"/>
            <a:ext cx="2339752" cy="116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Institutional gaps: </a:t>
            </a:r>
            <a:r>
              <a:rPr lang="en-GB" sz="1400" dirty="0" smtClean="0"/>
              <a:t>Split incentives: owners / landlords won’t invest for benefit of future owners / tenants</a:t>
            </a:r>
            <a:endParaRPr lang="en-GB" sz="1400" b="1" dirty="0" smtClean="0"/>
          </a:p>
        </p:txBody>
      </p:sp>
      <p:grpSp>
        <p:nvGrpSpPr>
          <p:cNvPr id="2" name="Group 230"/>
          <p:cNvGrpSpPr/>
          <p:nvPr/>
        </p:nvGrpSpPr>
        <p:grpSpPr>
          <a:xfrm>
            <a:off x="2181078" y="1803672"/>
            <a:ext cx="1382810" cy="833227"/>
            <a:chOff x="1259632" y="1344980"/>
            <a:chExt cx="2160240" cy="1075909"/>
          </a:xfrm>
        </p:grpSpPr>
        <p:sp>
          <p:nvSpPr>
            <p:cNvPr id="232" name="Oval 231"/>
            <p:cNvSpPr/>
            <p:nvPr/>
          </p:nvSpPr>
          <p:spPr>
            <a:xfrm>
              <a:off x="1259632" y="1412776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3" name="Group 107"/>
            <p:cNvGrpSpPr/>
            <p:nvPr/>
          </p:nvGrpSpPr>
          <p:grpSpPr>
            <a:xfrm>
              <a:off x="1290059" y="1344980"/>
              <a:ext cx="2057805" cy="1075909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47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48" name="Oval 247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49" name="Oval 248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0" name="Oval 249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1" name="Oval 250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2" name="Oval 251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6" name="Oval 255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7" name="Oval 256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8" name="Oval 257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234" name="Shape 175"/>
            <p:cNvCxnSpPr>
              <a:stCxn id="254" idx="5"/>
              <a:endCxn id="249" idx="3"/>
            </p:cNvCxnSpPr>
            <p:nvPr/>
          </p:nvCxnSpPr>
          <p:spPr>
            <a:xfrm rot="5400000" flipH="1" flipV="1">
              <a:off x="2313757" y="1079861"/>
              <a:ext cx="3293" cy="813655"/>
            </a:xfrm>
            <a:prstGeom prst="curvedConnector3">
              <a:avLst>
                <a:gd name="adj1" fmla="val -7346219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hape 175"/>
            <p:cNvCxnSpPr>
              <a:stCxn id="254" idx="4"/>
              <a:endCxn id="256" idx="6"/>
            </p:cNvCxnSpPr>
            <p:nvPr/>
          </p:nvCxnSpPr>
          <p:spPr>
            <a:xfrm rot="5400000">
              <a:off x="1465557" y="1500118"/>
              <a:ext cx="379985" cy="38304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hape 262"/>
            <p:cNvCxnSpPr>
              <a:stCxn id="251" idx="0"/>
              <a:endCxn id="252" idx="6"/>
            </p:cNvCxnSpPr>
            <p:nvPr/>
          </p:nvCxnSpPr>
          <p:spPr>
            <a:xfrm rot="16200000" flipV="1">
              <a:off x="1651904" y="2071705"/>
              <a:ext cx="126264" cy="25720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hape 175"/>
            <p:cNvCxnSpPr>
              <a:stCxn id="248" idx="2"/>
              <a:endCxn id="252" idx="6"/>
            </p:cNvCxnSpPr>
            <p:nvPr/>
          </p:nvCxnSpPr>
          <p:spPr>
            <a:xfrm rot="10800000" flipV="1">
              <a:off x="1586436" y="2128012"/>
              <a:ext cx="1459563" cy="916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hape 175"/>
            <p:cNvCxnSpPr>
              <a:stCxn id="248" idx="2"/>
              <a:endCxn id="251" idx="7"/>
            </p:cNvCxnSpPr>
            <p:nvPr/>
          </p:nvCxnSpPr>
          <p:spPr>
            <a:xfrm rot="10800000" flipV="1">
              <a:off x="1905144" y="2128013"/>
              <a:ext cx="1140854" cy="14873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hape 175"/>
            <p:cNvCxnSpPr>
              <a:stCxn id="250" idx="1"/>
              <a:endCxn id="251" idx="7"/>
            </p:cNvCxnSpPr>
            <p:nvPr/>
          </p:nvCxnSpPr>
          <p:spPr>
            <a:xfrm rot="16200000" flipV="1">
              <a:off x="2315826" y="1866067"/>
              <a:ext cx="782" cy="822146"/>
            </a:xfrm>
            <a:prstGeom prst="curvedConnector3">
              <a:avLst>
                <a:gd name="adj1" fmla="val 3103491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hape 175"/>
            <p:cNvCxnSpPr>
              <a:stCxn id="247" idx="3"/>
              <a:endCxn id="255" idx="2"/>
            </p:cNvCxnSpPr>
            <p:nvPr/>
          </p:nvCxnSpPr>
          <p:spPr>
            <a:xfrm rot="16200000" flipH="1">
              <a:off x="3016358" y="1722463"/>
              <a:ext cx="212654" cy="10242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hape 175"/>
            <p:cNvCxnSpPr>
              <a:stCxn id="258" idx="3"/>
              <a:endCxn id="249" idx="2"/>
            </p:cNvCxnSpPr>
            <p:nvPr/>
          </p:nvCxnSpPr>
          <p:spPr>
            <a:xfrm rot="16200000" flipH="1">
              <a:off x="2458502" y="1214653"/>
              <a:ext cx="30345" cy="44616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hape 175"/>
            <p:cNvCxnSpPr>
              <a:stCxn id="253" idx="6"/>
              <a:endCxn id="258" idx="3"/>
            </p:cNvCxnSpPr>
            <p:nvPr/>
          </p:nvCxnSpPr>
          <p:spPr>
            <a:xfrm flipV="1">
              <a:off x="1586435" y="1422562"/>
              <a:ext cx="664159" cy="21020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hape 175"/>
            <p:cNvCxnSpPr>
              <a:stCxn id="256" idx="6"/>
              <a:endCxn id="251" idx="0"/>
            </p:cNvCxnSpPr>
            <p:nvPr/>
          </p:nvCxnSpPr>
          <p:spPr>
            <a:xfrm>
              <a:off x="1464029" y="1881631"/>
              <a:ext cx="379607" cy="381807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hape 175"/>
            <p:cNvCxnSpPr>
              <a:stCxn id="249" idx="4"/>
              <a:endCxn id="247" idx="2"/>
            </p:cNvCxnSpPr>
            <p:nvPr/>
          </p:nvCxnSpPr>
          <p:spPr>
            <a:xfrm rot="16200000" flipH="1">
              <a:off x="2846440" y="1435653"/>
              <a:ext cx="136858" cy="262258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hape 175"/>
            <p:cNvCxnSpPr>
              <a:stCxn id="258" idx="3"/>
              <a:endCxn id="257" idx="0"/>
            </p:cNvCxnSpPr>
            <p:nvPr/>
          </p:nvCxnSpPr>
          <p:spPr>
            <a:xfrm rot="16200000" flipH="1">
              <a:off x="1828442" y="1844713"/>
              <a:ext cx="907434" cy="6313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urved Connector 470"/>
            <p:cNvCxnSpPr>
              <a:stCxn id="257" idx="1"/>
              <a:endCxn id="252" idx="6"/>
            </p:cNvCxnSpPr>
            <p:nvPr/>
          </p:nvCxnSpPr>
          <p:spPr>
            <a:xfrm rot="16200000" flipV="1">
              <a:off x="1816260" y="1907350"/>
              <a:ext cx="206133" cy="665783"/>
            </a:xfrm>
            <a:prstGeom prst="curvedConnector2">
              <a:avLst/>
            </a:prstGeom>
            <a:ln w="38100">
              <a:solidFill>
                <a:schemeClr val="accent6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9" name="TextBox 258"/>
          <p:cNvSpPr txBox="1"/>
          <p:nvPr/>
        </p:nvSpPr>
        <p:spPr>
          <a:xfrm>
            <a:off x="7092280" y="1525929"/>
            <a:ext cx="2051720" cy="116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‘Finance pathway’</a:t>
            </a:r>
            <a:r>
              <a:rPr lang="en-GB" sz="1400" dirty="0" smtClean="0"/>
              <a:t>:  links owners, agents, utilities, builders, via integrated mutual-type ‘finance hub’</a:t>
            </a:r>
            <a:endParaRPr lang="en-GB" sz="1400" dirty="0"/>
          </a:p>
        </p:txBody>
      </p:sp>
      <p:sp>
        <p:nvSpPr>
          <p:cNvPr id="260" name="TextBox 259"/>
          <p:cNvSpPr txBox="1"/>
          <p:nvPr/>
        </p:nvSpPr>
        <p:spPr>
          <a:xfrm>
            <a:off x="6948264" y="4081604"/>
            <a:ext cx="2195736" cy="116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‘Institutional pathway’: </a:t>
            </a:r>
            <a:r>
              <a:rPr lang="en-GB" sz="1400" dirty="0" smtClean="0"/>
              <a:t> new tenure &amp; stewardship models via agency for combined value chain incentives</a:t>
            </a:r>
            <a:endParaRPr lang="en-GB" sz="1400" dirty="0"/>
          </a:p>
        </p:txBody>
      </p:sp>
      <p:sp>
        <p:nvSpPr>
          <p:cNvPr id="261" name="TextBox 260"/>
          <p:cNvSpPr txBox="1"/>
          <p:nvPr/>
        </p:nvSpPr>
        <p:spPr>
          <a:xfrm>
            <a:off x="7092280" y="2822060"/>
            <a:ext cx="2051720" cy="116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‘Innovation pathway’</a:t>
            </a:r>
            <a:r>
              <a:rPr lang="en-GB" sz="1400" dirty="0" smtClean="0"/>
              <a:t>: Technical-professional skills, regulation, standards, led by ‘procurement hubs’</a:t>
            </a:r>
            <a:endParaRPr lang="en-GB" sz="1400" dirty="0"/>
          </a:p>
        </p:txBody>
      </p:sp>
      <p:grpSp>
        <p:nvGrpSpPr>
          <p:cNvPr id="4" name="Group 262"/>
          <p:cNvGrpSpPr/>
          <p:nvPr/>
        </p:nvGrpSpPr>
        <p:grpSpPr>
          <a:xfrm>
            <a:off x="5611482" y="1767900"/>
            <a:ext cx="1366605" cy="827471"/>
            <a:chOff x="6156175" y="4221088"/>
            <a:chExt cx="1529013" cy="720080"/>
          </a:xfrm>
        </p:grpSpPr>
        <p:sp>
          <p:nvSpPr>
            <p:cNvPr id="264" name="Oval 263"/>
            <p:cNvSpPr/>
            <p:nvPr/>
          </p:nvSpPr>
          <p:spPr>
            <a:xfrm>
              <a:off x="6201644" y="4228473"/>
              <a:ext cx="1483544" cy="6682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5" name="Group 107"/>
            <p:cNvGrpSpPr/>
            <p:nvPr/>
          </p:nvGrpSpPr>
          <p:grpSpPr>
            <a:xfrm>
              <a:off x="6156175" y="4221088"/>
              <a:ext cx="1512168" cy="720080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74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5" name="Oval 274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6" name="Oval 275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7" name="Oval 276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8" name="Oval 277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9" name="Oval 278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0" name="Oval 279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1" name="Oval 280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2" name="Oval 281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3" name="Oval 282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4" name="Oval 283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266" name="Shape 175"/>
            <p:cNvCxnSpPr>
              <a:stCxn id="278" idx="0"/>
              <a:endCxn id="279" idx="6"/>
            </p:cNvCxnSpPr>
            <p:nvPr/>
          </p:nvCxnSpPr>
          <p:spPr>
            <a:xfrm rot="16200000" flipV="1">
              <a:off x="6426214" y="4699035"/>
              <a:ext cx="84506" cy="189004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hape 175"/>
            <p:cNvCxnSpPr>
              <a:stCxn id="274" idx="3"/>
              <a:endCxn id="282" idx="2"/>
            </p:cNvCxnSpPr>
            <p:nvPr/>
          </p:nvCxnSpPr>
          <p:spPr>
            <a:xfrm rot="16200000" flipH="1">
              <a:off x="7431709" y="4470370"/>
              <a:ext cx="142325" cy="75262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Curved Connector 470"/>
            <p:cNvCxnSpPr>
              <a:stCxn id="281" idx="4"/>
              <a:endCxn id="279" idx="6"/>
            </p:cNvCxnSpPr>
            <p:nvPr/>
          </p:nvCxnSpPr>
          <p:spPr>
            <a:xfrm rot="5400000">
              <a:off x="6257057" y="4442849"/>
              <a:ext cx="425343" cy="191526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Curved Connector 470"/>
            <p:cNvCxnSpPr>
              <a:stCxn id="279" idx="6"/>
              <a:endCxn id="284" idx="0"/>
            </p:cNvCxnSpPr>
            <p:nvPr/>
          </p:nvCxnSpPr>
          <p:spPr>
            <a:xfrm>
              <a:off x="6373965" y="4751284"/>
              <a:ext cx="534447" cy="129052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urved Connector 470"/>
            <p:cNvCxnSpPr>
              <a:stCxn id="275" idx="2"/>
              <a:endCxn id="284" idx="0"/>
            </p:cNvCxnSpPr>
            <p:nvPr/>
          </p:nvCxnSpPr>
          <p:spPr>
            <a:xfrm rot="10800000" flipV="1">
              <a:off x="6908412" y="4745152"/>
              <a:ext cx="538106" cy="135184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urved Connector 470"/>
            <p:cNvCxnSpPr>
              <a:stCxn id="285" idx="5"/>
              <a:endCxn id="275" idx="1"/>
            </p:cNvCxnSpPr>
            <p:nvPr/>
          </p:nvCxnSpPr>
          <p:spPr>
            <a:xfrm rot="16200000" flipH="1">
              <a:off x="6983511" y="4241916"/>
              <a:ext cx="450634" cy="512823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urved Connector 470"/>
            <p:cNvCxnSpPr>
              <a:stCxn id="281" idx="5"/>
              <a:endCxn id="285" idx="4"/>
            </p:cNvCxnSpPr>
            <p:nvPr/>
          </p:nvCxnSpPr>
          <p:spPr>
            <a:xfrm rot="5400000" flipH="1" flipV="1">
              <a:off x="6741398" y="4151211"/>
              <a:ext cx="35112" cy="296530"/>
            </a:xfrm>
            <a:prstGeom prst="curvedConnector3">
              <a:avLst>
                <a:gd name="adj1" fmla="val -304397"/>
              </a:avLst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Oval 272"/>
            <p:cNvSpPr/>
            <p:nvPr/>
          </p:nvSpPr>
          <p:spPr>
            <a:xfrm>
              <a:off x="6156175" y="4221088"/>
              <a:ext cx="1512168" cy="720080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grpSp>
        <p:nvGrpSpPr>
          <p:cNvPr id="6" name="Group 285"/>
          <p:cNvGrpSpPr/>
          <p:nvPr/>
        </p:nvGrpSpPr>
        <p:grpSpPr>
          <a:xfrm>
            <a:off x="5617233" y="4232007"/>
            <a:ext cx="1297265" cy="803631"/>
            <a:chOff x="5724128" y="476672"/>
            <a:chExt cx="2324312" cy="1119913"/>
          </a:xfrm>
        </p:grpSpPr>
        <p:sp>
          <p:nvSpPr>
            <p:cNvPr id="287" name="Oval 286"/>
            <p:cNvSpPr/>
            <p:nvPr/>
          </p:nvSpPr>
          <p:spPr>
            <a:xfrm>
              <a:off x="5816192" y="588472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7" name="Group 107"/>
            <p:cNvGrpSpPr/>
            <p:nvPr/>
          </p:nvGrpSpPr>
          <p:grpSpPr>
            <a:xfrm>
              <a:off x="5724128" y="476672"/>
              <a:ext cx="2324312" cy="1119913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93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4" name="Oval 293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5" name="Oval 294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6" name="Oval 295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7" name="Oval 296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8" name="Oval 297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9" name="Oval 298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00" name="Oval 299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01" name="Oval 300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02" name="Oval 301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03" name="Oval 302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04" name="Oval 303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289" name="Curved Connector 470"/>
            <p:cNvCxnSpPr>
              <a:stCxn id="301" idx="1"/>
              <a:endCxn id="293" idx="3"/>
            </p:cNvCxnSpPr>
            <p:nvPr/>
          </p:nvCxnSpPr>
          <p:spPr>
            <a:xfrm rot="16200000" flipV="1">
              <a:off x="7714536" y="833943"/>
              <a:ext cx="187902" cy="144461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urved Connector 470"/>
            <p:cNvCxnSpPr>
              <a:stCxn id="304" idx="4"/>
              <a:endCxn id="295" idx="3"/>
            </p:cNvCxnSpPr>
            <p:nvPr/>
          </p:nvCxnSpPr>
          <p:spPr>
            <a:xfrm rot="16200000" flipH="1">
              <a:off x="7084570" y="365249"/>
              <a:ext cx="51180" cy="463244"/>
            </a:xfrm>
            <a:prstGeom prst="curvedConnector3">
              <a:avLst>
                <a:gd name="adj1" fmla="val 410506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Curved Connector 470"/>
            <p:cNvCxnSpPr>
              <a:stCxn id="302" idx="6"/>
              <a:endCxn id="300" idx="4"/>
            </p:cNvCxnSpPr>
            <p:nvPr/>
          </p:nvCxnSpPr>
          <p:spPr>
            <a:xfrm flipV="1">
              <a:off x="5920629" y="639745"/>
              <a:ext cx="432647" cy="395527"/>
            </a:xfrm>
            <a:prstGeom prst="curvedConnector2">
              <a:avLst/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Curved Connector 470"/>
            <p:cNvCxnSpPr>
              <a:stCxn id="300" idx="5"/>
              <a:endCxn id="304" idx="3"/>
            </p:cNvCxnSpPr>
            <p:nvPr/>
          </p:nvCxnSpPr>
          <p:spPr>
            <a:xfrm rot="5400000" flipH="1" flipV="1">
              <a:off x="6581674" y="398503"/>
              <a:ext cx="68463" cy="386312"/>
            </a:xfrm>
            <a:prstGeom prst="curvedConnector3">
              <a:avLst>
                <a:gd name="adj1" fmla="val -169802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5" name="Oval 304"/>
          <p:cNvSpPr/>
          <p:nvPr/>
        </p:nvSpPr>
        <p:spPr>
          <a:xfrm>
            <a:off x="5598580" y="4245189"/>
            <a:ext cx="1351549" cy="827469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8" name="Group 305"/>
          <p:cNvGrpSpPr/>
          <p:nvPr/>
        </p:nvGrpSpPr>
        <p:grpSpPr>
          <a:xfrm>
            <a:off x="5617234" y="3028460"/>
            <a:ext cx="1297266" cy="803631"/>
            <a:chOff x="5724128" y="476672"/>
            <a:chExt cx="2324312" cy="1119913"/>
          </a:xfrm>
        </p:grpSpPr>
        <p:sp>
          <p:nvSpPr>
            <p:cNvPr id="307" name="Oval 306"/>
            <p:cNvSpPr/>
            <p:nvPr/>
          </p:nvSpPr>
          <p:spPr>
            <a:xfrm>
              <a:off x="5816192" y="588472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9" name="Group 107"/>
            <p:cNvGrpSpPr/>
            <p:nvPr/>
          </p:nvGrpSpPr>
          <p:grpSpPr>
            <a:xfrm>
              <a:off x="5724128" y="476672"/>
              <a:ext cx="2324312" cy="1119913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15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16" name="Oval 315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17" name="Oval 316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18" name="Oval 317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19" name="Oval 318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0" name="Oval 319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1" name="Oval 320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2" name="Oval 321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3" name="Oval 322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4" name="Oval 323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5" name="Oval 324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6" name="Oval 325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309" name="Shape 175"/>
            <p:cNvCxnSpPr>
              <a:stCxn id="319" idx="0"/>
              <a:endCxn id="320" idx="6"/>
            </p:cNvCxnSpPr>
            <p:nvPr/>
          </p:nvCxnSpPr>
          <p:spPr>
            <a:xfrm rot="16200000" flipV="1">
              <a:off x="6138430" y="1221725"/>
              <a:ext cx="131429" cy="29051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hape 175"/>
            <p:cNvCxnSpPr>
              <a:stCxn id="315" idx="3"/>
              <a:endCxn id="323" idx="2"/>
            </p:cNvCxnSpPr>
            <p:nvPr/>
          </p:nvCxnSpPr>
          <p:spPr>
            <a:xfrm rot="16200000" flipH="1">
              <a:off x="7683421" y="865056"/>
              <a:ext cx="221352" cy="11568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Curved Connector 470"/>
            <p:cNvCxnSpPr>
              <a:endCxn id="326" idx="4"/>
            </p:cNvCxnSpPr>
            <p:nvPr/>
          </p:nvCxnSpPr>
          <p:spPr>
            <a:xfrm rot="10800000">
              <a:off x="6878535" y="571283"/>
              <a:ext cx="456300" cy="4811"/>
            </a:xfrm>
            <a:prstGeom prst="curvedConnector2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urved Connector 470"/>
            <p:cNvCxnSpPr/>
            <p:nvPr/>
          </p:nvCxnSpPr>
          <p:spPr>
            <a:xfrm rot="10800000" flipV="1">
              <a:off x="6431717" y="1221181"/>
              <a:ext cx="1161151" cy="258033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Curved Connector 470"/>
            <p:cNvCxnSpPr>
              <a:stCxn id="324" idx="6"/>
              <a:endCxn id="326" idx="4"/>
            </p:cNvCxnSpPr>
            <p:nvPr/>
          </p:nvCxnSpPr>
          <p:spPr>
            <a:xfrm flipV="1">
              <a:off x="5920629" y="571282"/>
              <a:ext cx="957908" cy="463989"/>
            </a:xfrm>
            <a:prstGeom prst="curvedConnector2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Curved Connector 470"/>
            <p:cNvCxnSpPr>
              <a:stCxn id="323" idx="2"/>
              <a:endCxn id="316" idx="1"/>
            </p:cNvCxnSpPr>
            <p:nvPr/>
          </p:nvCxnSpPr>
          <p:spPr>
            <a:xfrm rot="10800000" flipV="1">
              <a:off x="7736258" y="1033573"/>
              <a:ext cx="115683" cy="224705"/>
            </a:xfrm>
            <a:prstGeom prst="curvedConnector2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7" name="Curved Connector 470"/>
          <p:cNvCxnSpPr>
            <a:stCxn id="324" idx="7"/>
          </p:cNvCxnSpPr>
          <p:nvPr/>
        </p:nvCxnSpPr>
        <p:spPr>
          <a:xfrm rot="16200000" flipV="1">
            <a:off x="4649208" y="2343661"/>
            <a:ext cx="120335" cy="2002942"/>
          </a:xfrm>
          <a:prstGeom prst="curvedConnector2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" name="Oval 327"/>
          <p:cNvSpPr/>
          <p:nvPr/>
        </p:nvSpPr>
        <p:spPr>
          <a:xfrm>
            <a:off x="5598579" y="3041641"/>
            <a:ext cx="1351549" cy="827469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cxnSp>
        <p:nvCxnSpPr>
          <p:cNvPr id="329" name="Curved Connector 470"/>
          <p:cNvCxnSpPr>
            <a:stCxn id="295" idx="5"/>
            <a:endCxn id="293" idx="3"/>
          </p:cNvCxnSpPr>
          <p:nvPr/>
        </p:nvCxnSpPr>
        <p:spPr>
          <a:xfrm rot="16200000" flipH="1">
            <a:off x="6600867" y="4333400"/>
            <a:ext cx="136169" cy="142616"/>
          </a:xfrm>
          <a:prstGeom prst="curvedConnector3">
            <a:avLst>
              <a:gd name="adj1" fmla="val 161262"/>
            </a:avLst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urved Connector 470"/>
          <p:cNvCxnSpPr>
            <a:stCxn id="320" idx="7"/>
            <a:endCxn id="324" idx="6"/>
          </p:cNvCxnSpPr>
          <p:nvPr/>
        </p:nvCxnSpPr>
        <p:spPr>
          <a:xfrm rot="16200000" flipV="1">
            <a:off x="5674026" y="3482184"/>
            <a:ext cx="166870" cy="61105"/>
          </a:xfrm>
          <a:prstGeom prst="curvedConnector2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urved Connector 470"/>
          <p:cNvCxnSpPr>
            <a:endCxn id="317" idx="3"/>
          </p:cNvCxnSpPr>
          <p:nvPr/>
        </p:nvCxnSpPr>
        <p:spPr>
          <a:xfrm rot="10800000">
            <a:off x="6520094" y="3133076"/>
            <a:ext cx="212147" cy="244468"/>
          </a:xfrm>
          <a:prstGeom prst="curvedConnector2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Oval 331"/>
          <p:cNvSpPr/>
          <p:nvPr/>
        </p:nvSpPr>
        <p:spPr>
          <a:xfrm>
            <a:off x="2195736" y="1809429"/>
            <a:ext cx="1351548" cy="827469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0" name="Group 332"/>
          <p:cNvGrpSpPr/>
          <p:nvPr/>
        </p:nvGrpSpPr>
        <p:grpSpPr>
          <a:xfrm>
            <a:off x="2181078" y="3007221"/>
            <a:ext cx="1382810" cy="833227"/>
            <a:chOff x="1259632" y="1344980"/>
            <a:chExt cx="2160240" cy="1075909"/>
          </a:xfrm>
        </p:grpSpPr>
        <p:sp>
          <p:nvSpPr>
            <p:cNvPr id="334" name="Oval 333"/>
            <p:cNvSpPr/>
            <p:nvPr/>
          </p:nvSpPr>
          <p:spPr>
            <a:xfrm>
              <a:off x="1259632" y="1412776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11" name="Group 107"/>
            <p:cNvGrpSpPr/>
            <p:nvPr/>
          </p:nvGrpSpPr>
          <p:grpSpPr>
            <a:xfrm>
              <a:off x="1290059" y="1344980"/>
              <a:ext cx="2057805" cy="1075909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48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9" name="Oval 348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0" name="Oval 349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1" name="Oval 350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2" name="Oval 351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3" name="Oval 352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4" name="Oval 353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5" name="Oval 354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6" name="Oval 355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7" name="Oval 356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8" name="Oval 357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9" name="Oval 358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336" name="Shape 175"/>
            <p:cNvCxnSpPr>
              <a:stCxn id="355" idx="5"/>
              <a:endCxn id="350" idx="3"/>
            </p:cNvCxnSpPr>
            <p:nvPr/>
          </p:nvCxnSpPr>
          <p:spPr>
            <a:xfrm rot="5400000" flipH="1" flipV="1">
              <a:off x="2313757" y="1079861"/>
              <a:ext cx="3293" cy="813655"/>
            </a:xfrm>
            <a:prstGeom prst="curvedConnector3">
              <a:avLst>
                <a:gd name="adj1" fmla="val -7346219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hape 175"/>
            <p:cNvCxnSpPr>
              <a:stCxn id="355" idx="4"/>
              <a:endCxn id="357" idx="6"/>
            </p:cNvCxnSpPr>
            <p:nvPr/>
          </p:nvCxnSpPr>
          <p:spPr>
            <a:xfrm rot="5400000">
              <a:off x="1465557" y="1500118"/>
              <a:ext cx="379985" cy="38304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hape 570"/>
            <p:cNvCxnSpPr>
              <a:stCxn id="352" idx="0"/>
              <a:endCxn id="353" idx="6"/>
            </p:cNvCxnSpPr>
            <p:nvPr/>
          </p:nvCxnSpPr>
          <p:spPr>
            <a:xfrm rot="16200000" flipV="1">
              <a:off x="1651904" y="2071705"/>
              <a:ext cx="126264" cy="25720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hape 175"/>
            <p:cNvCxnSpPr>
              <a:stCxn id="349" idx="2"/>
              <a:endCxn id="353" idx="6"/>
            </p:cNvCxnSpPr>
            <p:nvPr/>
          </p:nvCxnSpPr>
          <p:spPr>
            <a:xfrm rot="10800000" flipV="1">
              <a:off x="1586436" y="2128012"/>
              <a:ext cx="1459563" cy="916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hape 175"/>
            <p:cNvCxnSpPr>
              <a:stCxn id="349" idx="2"/>
              <a:endCxn id="352" idx="7"/>
            </p:cNvCxnSpPr>
            <p:nvPr/>
          </p:nvCxnSpPr>
          <p:spPr>
            <a:xfrm rot="10800000" flipV="1">
              <a:off x="1905144" y="2128013"/>
              <a:ext cx="1140854" cy="14873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hape 175"/>
            <p:cNvCxnSpPr>
              <a:stCxn id="351" idx="1"/>
              <a:endCxn id="352" idx="7"/>
            </p:cNvCxnSpPr>
            <p:nvPr/>
          </p:nvCxnSpPr>
          <p:spPr>
            <a:xfrm rot="16200000" flipV="1">
              <a:off x="2315826" y="1866067"/>
              <a:ext cx="782" cy="822146"/>
            </a:xfrm>
            <a:prstGeom prst="curvedConnector3">
              <a:avLst>
                <a:gd name="adj1" fmla="val 3103491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hape 175"/>
            <p:cNvCxnSpPr>
              <a:stCxn id="348" idx="3"/>
              <a:endCxn id="356" idx="2"/>
            </p:cNvCxnSpPr>
            <p:nvPr/>
          </p:nvCxnSpPr>
          <p:spPr>
            <a:xfrm rot="16200000" flipH="1">
              <a:off x="3016358" y="1722463"/>
              <a:ext cx="212654" cy="10242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hape 175"/>
            <p:cNvCxnSpPr>
              <a:stCxn id="359" idx="3"/>
              <a:endCxn id="350" idx="2"/>
            </p:cNvCxnSpPr>
            <p:nvPr/>
          </p:nvCxnSpPr>
          <p:spPr>
            <a:xfrm rot="16200000" flipH="1">
              <a:off x="2458502" y="1214653"/>
              <a:ext cx="30345" cy="44616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hape 175"/>
            <p:cNvCxnSpPr>
              <a:stCxn id="354" idx="6"/>
              <a:endCxn id="359" idx="3"/>
            </p:cNvCxnSpPr>
            <p:nvPr/>
          </p:nvCxnSpPr>
          <p:spPr>
            <a:xfrm flipV="1">
              <a:off x="1586435" y="1422562"/>
              <a:ext cx="664159" cy="21020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hape 175"/>
            <p:cNvCxnSpPr>
              <a:stCxn id="357" idx="6"/>
              <a:endCxn id="352" idx="0"/>
            </p:cNvCxnSpPr>
            <p:nvPr/>
          </p:nvCxnSpPr>
          <p:spPr>
            <a:xfrm>
              <a:off x="1464029" y="1881631"/>
              <a:ext cx="379607" cy="381807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hape 175"/>
            <p:cNvCxnSpPr>
              <a:stCxn id="350" idx="4"/>
              <a:endCxn id="348" idx="2"/>
            </p:cNvCxnSpPr>
            <p:nvPr/>
          </p:nvCxnSpPr>
          <p:spPr>
            <a:xfrm rot="16200000" flipH="1">
              <a:off x="2846440" y="1435653"/>
              <a:ext cx="136858" cy="262258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hape 175"/>
            <p:cNvCxnSpPr>
              <a:stCxn id="359" idx="3"/>
              <a:endCxn id="358" idx="0"/>
            </p:cNvCxnSpPr>
            <p:nvPr/>
          </p:nvCxnSpPr>
          <p:spPr>
            <a:xfrm rot="16200000" flipH="1">
              <a:off x="1828442" y="1844713"/>
              <a:ext cx="907434" cy="6313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0" name="Oval 359"/>
          <p:cNvSpPr/>
          <p:nvPr/>
        </p:nvSpPr>
        <p:spPr>
          <a:xfrm>
            <a:off x="2195736" y="3012979"/>
            <a:ext cx="1351548" cy="827469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2" name="Group 360"/>
          <p:cNvGrpSpPr/>
          <p:nvPr/>
        </p:nvGrpSpPr>
        <p:grpSpPr>
          <a:xfrm>
            <a:off x="2181078" y="4210771"/>
            <a:ext cx="1382810" cy="833227"/>
            <a:chOff x="1259632" y="1344980"/>
            <a:chExt cx="2160240" cy="1075909"/>
          </a:xfrm>
        </p:grpSpPr>
        <p:sp>
          <p:nvSpPr>
            <p:cNvPr id="362" name="Oval 361"/>
            <p:cNvSpPr/>
            <p:nvPr/>
          </p:nvSpPr>
          <p:spPr>
            <a:xfrm>
              <a:off x="1259632" y="1412776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13" name="Group 107"/>
            <p:cNvGrpSpPr/>
            <p:nvPr/>
          </p:nvGrpSpPr>
          <p:grpSpPr>
            <a:xfrm>
              <a:off x="1290059" y="1344980"/>
              <a:ext cx="2057805" cy="1075909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6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77" name="Oval 376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78" name="Oval 377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79" name="Oval 378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0" name="Oval 379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1" name="Oval 380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2" name="Oval 381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3" name="Oval 382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4" name="Oval 383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5" name="Oval 384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6" name="Oval 385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7" name="Oval 386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364" name="Shape 175"/>
            <p:cNvCxnSpPr>
              <a:stCxn id="383" idx="5"/>
              <a:endCxn id="378" idx="3"/>
            </p:cNvCxnSpPr>
            <p:nvPr/>
          </p:nvCxnSpPr>
          <p:spPr>
            <a:xfrm rot="5400000" flipH="1" flipV="1">
              <a:off x="2313757" y="1079861"/>
              <a:ext cx="3293" cy="813655"/>
            </a:xfrm>
            <a:prstGeom prst="curvedConnector3">
              <a:avLst>
                <a:gd name="adj1" fmla="val -7346219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hape 175"/>
            <p:cNvCxnSpPr>
              <a:stCxn id="383" idx="4"/>
              <a:endCxn id="385" idx="6"/>
            </p:cNvCxnSpPr>
            <p:nvPr/>
          </p:nvCxnSpPr>
          <p:spPr>
            <a:xfrm rot="5400000">
              <a:off x="1465557" y="1500118"/>
              <a:ext cx="379985" cy="38304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hape 604"/>
            <p:cNvCxnSpPr>
              <a:stCxn id="380" idx="0"/>
              <a:endCxn id="381" idx="6"/>
            </p:cNvCxnSpPr>
            <p:nvPr/>
          </p:nvCxnSpPr>
          <p:spPr>
            <a:xfrm rot="16200000" flipV="1">
              <a:off x="1651904" y="2071705"/>
              <a:ext cx="126264" cy="25720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hape 175"/>
            <p:cNvCxnSpPr>
              <a:stCxn id="377" idx="2"/>
              <a:endCxn id="381" idx="6"/>
            </p:cNvCxnSpPr>
            <p:nvPr/>
          </p:nvCxnSpPr>
          <p:spPr>
            <a:xfrm rot="10800000" flipV="1">
              <a:off x="1586436" y="2128012"/>
              <a:ext cx="1459563" cy="916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hape 175"/>
            <p:cNvCxnSpPr>
              <a:stCxn id="377" idx="2"/>
              <a:endCxn id="380" idx="7"/>
            </p:cNvCxnSpPr>
            <p:nvPr/>
          </p:nvCxnSpPr>
          <p:spPr>
            <a:xfrm rot="10800000" flipV="1">
              <a:off x="1905144" y="2128013"/>
              <a:ext cx="1140854" cy="14873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hape 175"/>
            <p:cNvCxnSpPr>
              <a:stCxn id="379" idx="1"/>
              <a:endCxn id="380" idx="7"/>
            </p:cNvCxnSpPr>
            <p:nvPr/>
          </p:nvCxnSpPr>
          <p:spPr>
            <a:xfrm rot="16200000" flipV="1">
              <a:off x="2315826" y="1866067"/>
              <a:ext cx="782" cy="822146"/>
            </a:xfrm>
            <a:prstGeom prst="curvedConnector3">
              <a:avLst>
                <a:gd name="adj1" fmla="val 3103491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hape 175"/>
            <p:cNvCxnSpPr>
              <a:stCxn id="376" idx="3"/>
              <a:endCxn id="384" idx="2"/>
            </p:cNvCxnSpPr>
            <p:nvPr/>
          </p:nvCxnSpPr>
          <p:spPr>
            <a:xfrm rot="16200000" flipH="1">
              <a:off x="3016358" y="1722463"/>
              <a:ext cx="212654" cy="10242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hape 175"/>
            <p:cNvCxnSpPr>
              <a:stCxn id="387" idx="3"/>
              <a:endCxn id="378" idx="2"/>
            </p:cNvCxnSpPr>
            <p:nvPr/>
          </p:nvCxnSpPr>
          <p:spPr>
            <a:xfrm rot="16200000" flipH="1">
              <a:off x="2458502" y="1214653"/>
              <a:ext cx="30345" cy="44616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hape 175"/>
            <p:cNvCxnSpPr>
              <a:stCxn id="382" idx="6"/>
              <a:endCxn id="387" idx="3"/>
            </p:cNvCxnSpPr>
            <p:nvPr/>
          </p:nvCxnSpPr>
          <p:spPr>
            <a:xfrm flipV="1">
              <a:off x="1586435" y="1422562"/>
              <a:ext cx="664159" cy="21020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hape 175"/>
            <p:cNvCxnSpPr>
              <a:stCxn id="385" idx="6"/>
              <a:endCxn id="380" idx="0"/>
            </p:cNvCxnSpPr>
            <p:nvPr/>
          </p:nvCxnSpPr>
          <p:spPr>
            <a:xfrm>
              <a:off x="1464029" y="1881631"/>
              <a:ext cx="379607" cy="381807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hape 175"/>
            <p:cNvCxnSpPr>
              <a:stCxn id="378" idx="4"/>
              <a:endCxn id="376" idx="2"/>
            </p:cNvCxnSpPr>
            <p:nvPr/>
          </p:nvCxnSpPr>
          <p:spPr>
            <a:xfrm rot="16200000" flipH="1">
              <a:off x="2846440" y="1435653"/>
              <a:ext cx="136858" cy="262258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hape 175"/>
            <p:cNvCxnSpPr>
              <a:stCxn id="387" idx="3"/>
              <a:endCxn id="386" idx="0"/>
            </p:cNvCxnSpPr>
            <p:nvPr/>
          </p:nvCxnSpPr>
          <p:spPr>
            <a:xfrm rot="16200000" flipH="1">
              <a:off x="1828442" y="1844713"/>
              <a:ext cx="907434" cy="6313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8" name="Oval 387"/>
          <p:cNvSpPr/>
          <p:nvPr/>
        </p:nvSpPr>
        <p:spPr>
          <a:xfrm>
            <a:off x="2195736" y="4216528"/>
            <a:ext cx="1351548" cy="827469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4" name="Group 388"/>
          <p:cNvGrpSpPr/>
          <p:nvPr/>
        </p:nvGrpSpPr>
        <p:grpSpPr>
          <a:xfrm>
            <a:off x="5148062" y="1618510"/>
            <a:ext cx="2304258" cy="1127261"/>
            <a:chOff x="6660233" y="2492897"/>
            <a:chExt cx="2304258" cy="876768"/>
          </a:xfrm>
        </p:grpSpPr>
        <p:sp>
          <p:nvSpPr>
            <p:cNvPr id="390" name="TextBox 389"/>
            <p:cNvSpPr txBox="1"/>
            <p:nvPr/>
          </p:nvSpPr>
          <p:spPr>
            <a:xfrm>
              <a:off x="7530249" y="249289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GOV </a:t>
              </a:r>
              <a:endParaRPr lang="en-GB" sz="1050" dirty="0"/>
            </a:p>
          </p:txBody>
        </p:sp>
        <p:sp>
          <p:nvSpPr>
            <p:cNvPr id="391" name="TextBox 390"/>
            <p:cNvSpPr txBox="1"/>
            <p:nvPr/>
          </p:nvSpPr>
          <p:spPr>
            <a:xfrm>
              <a:off x="7876557" y="249289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PUB </a:t>
              </a:r>
              <a:endParaRPr lang="en-GB" sz="1050" dirty="0"/>
            </a:p>
          </p:txBody>
        </p:sp>
        <p:sp>
          <p:nvSpPr>
            <p:cNvPr id="392" name="TextBox 391"/>
            <p:cNvSpPr txBox="1"/>
            <p:nvPr/>
          </p:nvSpPr>
          <p:spPr>
            <a:xfrm>
              <a:off x="8493166" y="274383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COM </a:t>
              </a:r>
              <a:endParaRPr lang="en-GB" sz="1050" dirty="0"/>
            </a:p>
          </p:txBody>
        </p:sp>
        <p:sp>
          <p:nvSpPr>
            <p:cNvPr id="393" name="TextBox 392"/>
            <p:cNvSpPr txBox="1"/>
            <p:nvPr/>
          </p:nvSpPr>
          <p:spPr>
            <a:xfrm>
              <a:off x="7183930" y="249289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CIV </a:t>
              </a:r>
              <a:endParaRPr lang="en-GB" sz="1050" dirty="0"/>
            </a:p>
          </p:txBody>
        </p:sp>
        <p:sp>
          <p:nvSpPr>
            <p:cNvPr id="394" name="TextBox 393"/>
            <p:cNvSpPr txBox="1"/>
            <p:nvPr/>
          </p:nvSpPr>
          <p:spPr>
            <a:xfrm>
              <a:off x="8504991" y="285932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PH </a:t>
              </a:r>
              <a:endParaRPr lang="en-GB" sz="1050" dirty="0"/>
            </a:p>
          </p:txBody>
        </p:sp>
        <p:sp>
          <p:nvSpPr>
            <p:cNvPr id="395" name="TextBox 394"/>
            <p:cNvSpPr txBox="1"/>
            <p:nvPr/>
          </p:nvSpPr>
          <p:spPr>
            <a:xfrm>
              <a:off x="7530249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INF</a:t>
              </a:r>
              <a:endParaRPr lang="en-GB" sz="1050" dirty="0"/>
            </a:p>
          </p:txBody>
        </p:sp>
        <p:sp>
          <p:nvSpPr>
            <p:cNvPr id="396" name="TextBox 395"/>
            <p:cNvSpPr txBox="1"/>
            <p:nvPr/>
          </p:nvSpPr>
          <p:spPr>
            <a:xfrm>
              <a:off x="7876557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LAB </a:t>
              </a:r>
              <a:endParaRPr lang="en-GB" sz="1050" dirty="0"/>
            </a:p>
          </p:txBody>
        </p:sp>
        <p:sp>
          <p:nvSpPr>
            <p:cNvPr id="397" name="TextBox 396"/>
            <p:cNvSpPr txBox="1"/>
            <p:nvPr/>
          </p:nvSpPr>
          <p:spPr>
            <a:xfrm>
              <a:off x="7183930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CON</a:t>
              </a:r>
              <a:endParaRPr lang="en-GB" sz="1050" dirty="0"/>
            </a:p>
          </p:txBody>
        </p:sp>
        <p:sp>
          <p:nvSpPr>
            <p:cNvPr id="398" name="TextBox 397"/>
            <p:cNvSpPr txBox="1"/>
            <p:nvPr/>
          </p:nvSpPr>
          <p:spPr>
            <a:xfrm>
              <a:off x="6660234" y="2743836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STI  </a:t>
              </a:r>
              <a:endParaRPr lang="en-GB" sz="1050" dirty="0"/>
            </a:p>
          </p:txBody>
        </p:sp>
        <p:sp>
          <p:nvSpPr>
            <p:cNvPr id="399" name="TextBox 398"/>
            <p:cNvSpPr txBox="1"/>
            <p:nvPr/>
          </p:nvSpPr>
          <p:spPr>
            <a:xfrm>
              <a:off x="6660235" y="285932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PRO</a:t>
              </a:r>
              <a:endParaRPr lang="en-GB" sz="1050" dirty="0"/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6660233" y="299348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FIN</a:t>
              </a:r>
              <a:endParaRPr lang="en-GB" sz="1050" dirty="0"/>
            </a:p>
          </p:txBody>
        </p:sp>
        <p:sp>
          <p:nvSpPr>
            <p:cNvPr id="401" name="TextBox 400"/>
            <p:cNvSpPr txBox="1"/>
            <p:nvPr/>
          </p:nvSpPr>
          <p:spPr>
            <a:xfrm>
              <a:off x="8504988" y="2987805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OH</a:t>
              </a:r>
              <a:endParaRPr lang="en-GB" sz="1050" dirty="0"/>
            </a:p>
          </p:txBody>
        </p:sp>
      </p:grpSp>
      <p:grpSp>
        <p:nvGrpSpPr>
          <p:cNvPr id="15" name="Group 401"/>
          <p:cNvGrpSpPr/>
          <p:nvPr/>
        </p:nvGrpSpPr>
        <p:grpSpPr>
          <a:xfrm>
            <a:off x="1763686" y="1658528"/>
            <a:ext cx="2304258" cy="1127261"/>
            <a:chOff x="6660233" y="2492897"/>
            <a:chExt cx="2304258" cy="876768"/>
          </a:xfrm>
        </p:grpSpPr>
        <p:sp>
          <p:nvSpPr>
            <p:cNvPr id="403" name="TextBox 402"/>
            <p:cNvSpPr txBox="1"/>
            <p:nvPr/>
          </p:nvSpPr>
          <p:spPr>
            <a:xfrm>
              <a:off x="7530249" y="249289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GOV </a:t>
              </a:r>
              <a:endParaRPr lang="en-GB" sz="1050" dirty="0"/>
            </a:p>
          </p:txBody>
        </p:sp>
        <p:sp>
          <p:nvSpPr>
            <p:cNvPr id="404" name="TextBox 403"/>
            <p:cNvSpPr txBox="1"/>
            <p:nvPr/>
          </p:nvSpPr>
          <p:spPr>
            <a:xfrm>
              <a:off x="7876557" y="249289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PUB </a:t>
              </a:r>
              <a:endParaRPr lang="en-GB" sz="1050" dirty="0"/>
            </a:p>
          </p:txBody>
        </p:sp>
        <p:sp>
          <p:nvSpPr>
            <p:cNvPr id="405" name="TextBox 404"/>
            <p:cNvSpPr txBox="1"/>
            <p:nvPr/>
          </p:nvSpPr>
          <p:spPr>
            <a:xfrm>
              <a:off x="8493166" y="274383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COM </a:t>
              </a:r>
              <a:endParaRPr lang="en-GB" sz="1050" dirty="0"/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7183930" y="249289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CIV </a:t>
              </a:r>
              <a:endParaRPr lang="en-GB" sz="1050" dirty="0"/>
            </a:p>
          </p:txBody>
        </p:sp>
        <p:sp>
          <p:nvSpPr>
            <p:cNvPr id="407" name="TextBox 406"/>
            <p:cNvSpPr txBox="1"/>
            <p:nvPr/>
          </p:nvSpPr>
          <p:spPr>
            <a:xfrm>
              <a:off x="8504991" y="285932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PH </a:t>
              </a:r>
              <a:endParaRPr lang="en-GB" sz="1050" dirty="0"/>
            </a:p>
          </p:txBody>
        </p:sp>
        <p:sp>
          <p:nvSpPr>
            <p:cNvPr id="408" name="TextBox 407"/>
            <p:cNvSpPr txBox="1"/>
            <p:nvPr/>
          </p:nvSpPr>
          <p:spPr>
            <a:xfrm>
              <a:off x="7530249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INF</a:t>
              </a:r>
              <a:endParaRPr lang="en-GB" sz="1050" dirty="0"/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7876557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LAB </a:t>
              </a:r>
              <a:endParaRPr lang="en-GB" sz="1050" dirty="0"/>
            </a:p>
          </p:txBody>
        </p:sp>
        <p:sp>
          <p:nvSpPr>
            <p:cNvPr id="410" name="TextBox 409"/>
            <p:cNvSpPr txBox="1"/>
            <p:nvPr/>
          </p:nvSpPr>
          <p:spPr>
            <a:xfrm>
              <a:off x="7183930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CON</a:t>
              </a:r>
              <a:endParaRPr lang="en-GB" sz="1050" dirty="0"/>
            </a:p>
          </p:txBody>
        </p:sp>
        <p:sp>
          <p:nvSpPr>
            <p:cNvPr id="411" name="TextBox 410"/>
            <p:cNvSpPr txBox="1"/>
            <p:nvPr/>
          </p:nvSpPr>
          <p:spPr>
            <a:xfrm>
              <a:off x="6660234" y="2743836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STI  </a:t>
              </a:r>
              <a:endParaRPr lang="en-GB" sz="1050" dirty="0"/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6660234" y="285932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PRO</a:t>
              </a:r>
              <a:endParaRPr lang="en-GB" sz="1050" dirty="0"/>
            </a:p>
          </p:txBody>
        </p:sp>
        <p:sp>
          <p:nvSpPr>
            <p:cNvPr id="413" name="TextBox 412"/>
            <p:cNvSpPr txBox="1"/>
            <p:nvPr/>
          </p:nvSpPr>
          <p:spPr>
            <a:xfrm>
              <a:off x="6660233" y="299348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FIN</a:t>
              </a:r>
              <a:endParaRPr lang="en-GB" sz="1050" dirty="0"/>
            </a:p>
          </p:txBody>
        </p:sp>
        <p:sp>
          <p:nvSpPr>
            <p:cNvPr id="414" name="TextBox 413"/>
            <p:cNvSpPr txBox="1"/>
            <p:nvPr/>
          </p:nvSpPr>
          <p:spPr>
            <a:xfrm>
              <a:off x="8504988" y="2987805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OH</a:t>
              </a:r>
              <a:endParaRPr lang="en-GB" sz="1050" dirty="0"/>
            </a:p>
          </p:txBody>
        </p:sp>
      </p:grpSp>
      <p:cxnSp>
        <p:nvCxnSpPr>
          <p:cNvPr id="415" name="Curved Connector 470"/>
          <p:cNvCxnSpPr>
            <a:stCxn id="256" idx="6"/>
            <a:endCxn id="252" idx="6"/>
          </p:cNvCxnSpPr>
          <p:nvPr/>
        </p:nvCxnSpPr>
        <p:spPr>
          <a:xfrm>
            <a:off x="2311917" y="2219276"/>
            <a:ext cx="78354" cy="197903"/>
          </a:xfrm>
          <a:prstGeom prst="curvedConnector3">
            <a:avLst>
              <a:gd name="adj1" fmla="val 215485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Curved Connector 470"/>
          <p:cNvCxnSpPr>
            <a:stCxn id="248" idx="1"/>
            <a:endCxn id="252" idx="6"/>
          </p:cNvCxnSpPr>
          <p:nvPr/>
        </p:nvCxnSpPr>
        <p:spPr>
          <a:xfrm rot="16200000" flipH="1" flipV="1">
            <a:off x="2849580" y="1925886"/>
            <a:ext cx="31983" cy="950602"/>
          </a:xfrm>
          <a:prstGeom prst="curvedConnector4">
            <a:avLst>
              <a:gd name="adj1" fmla="val -478626"/>
              <a:gd name="adj2" fmla="val 48854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Curved Connector 470"/>
          <p:cNvCxnSpPr>
            <a:stCxn id="248" idx="2"/>
            <a:endCxn id="257" idx="7"/>
          </p:cNvCxnSpPr>
          <p:nvPr/>
        </p:nvCxnSpPr>
        <p:spPr>
          <a:xfrm rot="10800000" flipV="1">
            <a:off x="2895196" y="2410081"/>
            <a:ext cx="429369" cy="166734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Curved Connector 470"/>
          <p:cNvCxnSpPr>
            <a:stCxn id="252" idx="6"/>
            <a:endCxn id="247" idx="2"/>
          </p:cNvCxnSpPr>
          <p:nvPr/>
        </p:nvCxnSpPr>
        <p:spPr>
          <a:xfrm flipV="1">
            <a:off x="2390271" y="2028438"/>
            <a:ext cx="934293" cy="388741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Curved Connector 470"/>
          <p:cNvCxnSpPr>
            <a:stCxn id="301" idx="3"/>
            <a:endCxn id="294" idx="1"/>
          </p:cNvCxnSpPr>
          <p:nvPr/>
        </p:nvCxnSpPr>
        <p:spPr>
          <a:xfrm rot="5400000">
            <a:off x="6711951" y="4683941"/>
            <a:ext cx="137243" cy="80628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Curved Connector 470"/>
          <p:cNvCxnSpPr>
            <a:stCxn id="302" idx="6"/>
            <a:endCxn id="298" idx="7"/>
          </p:cNvCxnSpPr>
          <p:nvPr/>
        </p:nvCxnSpPr>
        <p:spPr>
          <a:xfrm>
            <a:off x="5726906" y="4632850"/>
            <a:ext cx="61105" cy="166870"/>
          </a:xfrm>
          <a:prstGeom prst="curvedConnector2">
            <a:avLst/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Curved Connector 470"/>
          <p:cNvCxnSpPr>
            <a:stCxn id="298" idx="6"/>
            <a:endCxn id="303" idx="1"/>
          </p:cNvCxnSpPr>
          <p:nvPr/>
        </p:nvCxnSpPr>
        <p:spPr>
          <a:xfrm>
            <a:off x="5804072" y="4823722"/>
            <a:ext cx="419717" cy="153969"/>
          </a:xfrm>
          <a:prstGeom prst="curvedConnector2">
            <a:avLst/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Curved Connector 470"/>
          <p:cNvCxnSpPr>
            <a:stCxn id="303" idx="0"/>
          </p:cNvCxnSpPr>
          <p:nvPr/>
        </p:nvCxnSpPr>
        <p:spPr>
          <a:xfrm rot="5400000" flipH="1" flipV="1">
            <a:off x="6381225" y="4832758"/>
            <a:ext cx="16332" cy="253653"/>
          </a:xfrm>
          <a:prstGeom prst="curvedConnector2">
            <a:avLst/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Curved Connector 422"/>
          <p:cNvCxnSpPr>
            <a:stCxn id="296" idx="0"/>
            <a:endCxn id="294" idx="1"/>
          </p:cNvCxnSpPr>
          <p:nvPr/>
        </p:nvCxnSpPr>
        <p:spPr>
          <a:xfrm rot="5400000" flipH="1" flipV="1">
            <a:off x="6588287" y="4766647"/>
            <a:ext cx="125742" cy="178202"/>
          </a:xfrm>
          <a:prstGeom prst="curvedConnector3">
            <a:avLst>
              <a:gd name="adj1" fmla="val 137125"/>
            </a:avLst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4" name="Oval 423"/>
          <p:cNvSpPr/>
          <p:nvPr/>
        </p:nvSpPr>
        <p:spPr>
          <a:xfrm>
            <a:off x="5868145" y="2173995"/>
            <a:ext cx="288032" cy="20893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25" name="Oval 424"/>
          <p:cNvSpPr/>
          <p:nvPr/>
        </p:nvSpPr>
        <p:spPr>
          <a:xfrm>
            <a:off x="5772267" y="3377544"/>
            <a:ext cx="311901" cy="185161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26" name="Oval 425"/>
          <p:cNvSpPr/>
          <p:nvPr/>
        </p:nvSpPr>
        <p:spPr>
          <a:xfrm>
            <a:off x="5940152" y="4395932"/>
            <a:ext cx="288032" cy="185161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cxnSp>
        <p:nvCxnSpPr>
          <p:cNvPr id="427" name="Curved Connector 470"/>
          <p:cNvCxnSpPr>
            <a:stCxn id="357" idx="6"/>
            <a:endCxn id="354" idx="5"/>
          </p:cNvCxnSpPr>
          <p:nvPr/>
        </p:nvCxnSpPr>
        <p:spPr>
          <a:xfrm flipV="1">
            <a:off x="2311917" y="3254982"/>
            <a:ext cx="62045" cy="167843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Curved Connector 470"/>
          <p:cNvCxnSpPr>
            <a:stCxn id="357" idx="6"/>
            <a:endCxn id="352" idx="0"/>
          </p:cNvCxnSpPr>
          <p:nvPr/>
        </p:nvCxnSpPr>
        <p:spPr>
          <a:xfrm>
            <a:off x="2311917" y="3422825"/>
            <a:ext cx="242993" cy="295687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Curved Connector 470"/>
          <p:cNvCxnSpPr>
            <a:stCxn id="351" idx="1"/>
            <a:endCxn id="352" idx="7"/>
          </p:cNvCxnSpPr>
          <p:nvPr/>
        </p:nvCxnSpPr>
        <p:spPr>
          <a:xfrm rot="16200000" flipV="1">
            <a:off x="2857116" y="3465988"/>
            <a:ext cx="606" cy="526272"/>
          </a:xfrm>
          <a:prstGeom prst="curvedConnector3">
            <a:avLst>
              <a:gd name="adj1" fmla="val 29305105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0" name="Curved Connector 470"/>
          <p:cNvCxnSpPr>
            <a:stCxn id="356" idx="2"/>
            <a:endCxn id="351" idx="1"/>
          </p:cNvCxnSpPr>
          <p:nvPr/>
        </p:nvCxnSpPr>
        <p:spPr>
          <a:xfrm rot="10800000" flipV="1">
            <a:off x="3120555" y="3421563"/>
            <a:ext cx="285879" cy="307864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1" name="Curved Connector 470"/>
          <p:cNvCxnSpPr>
            <a:stCxn id="348" idx="2"/>
            <a:endCxn id="357" idx="6"/>
          </p:cNvCxnSpPr>
          <p:nvPr/>
        </p:nvCxnSpPr>
        <p:spPr>
          <a:xfrm rot="10800000" flipV="1">
            <a:off x="2311918" y="3231986"/>
            <a:ext cx="1012647" cy="190838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Curved Connector 470"/>
          <p:cNvCxnSpPr>
            <a:stCxn id="350" idx="3"/>
            <a:endCxn id="354" idx="6"/>
          </p:cNvCxnSpPr>
          <p:nvPr/>
        </p:nvCxnSpPr>
        <p:spPr>
          <a:xfrm rot="5400000">
            <a:off x="2696592" y="2809371"/>
            <a:ext cx="114406" cy="727045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Curved Connector 470"/>
          <p:cNvCxnSpPr>
            <a:stCxn id="387" idx="3"/>
            <a:endCxn id="383" idx="6"/>
          </p:cNvCxnSpPr>
          <p:nvPr/>
        </p:nvCxnSpPr>
        <p:spPr>
          <a:xfrm rot="5400000">
            <a:off x="2701074" y="4182566"/>
            <a:ext cx="26052" cy="202624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Curved Connector 470"/>
          <p:cNvCxnSpPr>
            <a:stCxn id="383" idx="5"/>
            <a:endCxn id="385" idx="6"/>
          </p:cNvCxnSpPr>
          <p:nvPr/>
        </p:nvCxnSpPr>
        <p:spPr>
          <a:xfrm rot="5400000">
            <a:off x="2301907" y="4331801"/>
            <a:ext cx="304584" cy="284562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Curved Connector 470"/>
          <p:cNvCxnSpPr>
            <a:stCxn id="377" idx="2"/>
            <a:endCxn id="383" idx="5"/>
          </p:cNvCxnSpPr>
          <p:nvPr/>
        </p:nvCxnSpPr>
        <p:spPr>
          <a:xfrm rot="10800000">
            <a:off x="2596480" y="4321791"/>
            <a:ext cx="728085" cy="495391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Curved Connector 470"/>
          <p:cNvCxnSpPr>
            <a:stCxn id="384" idx="2"/>
            <a:endCxn id="387" idx="5"/>
          </p:cNvCxnSpPr>
          <p:nvPr/>
        </p:nvCxnSpPr>
        <p:spPr>
          <a:xfrm rot="10800000">
            <a:off x="2894157" y="4270853"/>
            <a:ext cx="512277" cy="354259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Curved Connector 470"/>
          <p:cNvCxnSpPr>
            <a:stCxn id="383" idx="5"/>
            <a:endCxn id="381" idx="6"/>
          </p:cNvCxnSpPr>
          <p:nvPr/>
        </p:nvCxnSpPr>
        <p:spPr>
          <a:xfrm rot="5400000">
            <a:off x="2242132" y="4469930"/>
            <a:ext cx="502487" cy="206208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Curved Connector 470"/>
          <p:cNvCxnSpPr>
            <a:stCxn id="383" idx="5"/>
            <a:endCxn id="380" idx="7"/>
          </p:cNvCxnSpPr>
          <p:nvPr/>
        </p:nvCxnSpPr>
        <p:spPr>
          <a:xfrm rot="5400000">
            <a:off x="2290091" y="4625983"/>
            <a:ext cx="610579" cy="2197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Curved Connector 470"/>
          <p:cNvCxnSpPr>
            <a:stCxn id="380" idx="7"/>
            <a:endCxn id="379" idx="1"/>
          </p:cNvCxnSpPr>
          <p:nvPr/>
        </p:nvCxnSpPr>
        <p:spPr>
          <a:xfrm rot="16200000" flipH="1">
            <a:off x="2857115" y="4669536"/>
            <a:ext cx="606" cy="526272"/>
          </a:xfrm>
          <a:prstGeom prst="curvedConnector3">
            <a:avLst>
              <a:gd name="adj1" fmla="val -15858391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" name="Curved Connector 470"/>
          <p:cNvCxnSpPr/>
          <p:nvPr/>
        </p:nvCxnSpPr>
        <p:spPr>
          <a:xfrm rot="10800000" flipV="1">
            <a:off x="3635900" y="4395932"/>
            <a:ext cx="2088229" cy="92583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1" name="Curved Connector 470"/>
          <p:cNvCxnSpPr>
            <a:endCxn id="279" idx="3"/>
          </p:cNvCxnSpPr>
          <p:nvPr/>
        </p:nvCxnSpPr>
        <p:spPr>
          <a:xfrm flipV="1">
            <a:off x="3707904" y="2401877"/>
            <a:ext cx="2000704" cy="235024"/>
          </a:xfrm>
          <a:prstGeom prst="curvedConnector2">
            <a:avLst/>
          </a:prstGeom>
          <a:ln w="28575">
            <a:solidFill>
              <a:srgbClr val="00B05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2" name="Curved Connector 470"/>
          <p:cNvCxnSpPr>
            <a:stCxn id="319" idx="1"/>
            <a:endCxn id="320" idx="7"/>
          </p:cNvCxnSpPr>
          <p:nvPr/>
        </p:nvCxnSpPr>
        <p:spPr>
          <a:xfrm rot="16200000" flipV="1">
            <a:off x="5793599" y="3590584"/>
            <a:ext cx="128256" cy="139429"/>
          </a:xfrm>
          <a:prstGeom prst="curvedConnector3">
            <a:avLst>
              <a:gd name="adj1" fmla="val 107750"/>
            </a:avLst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3" name="TextBox 442"/>
          <p:cNvSpPr txBox="1"/>
          <p:nvPr/>
        </p:nvSpPr>
        <p:spPr>
          <a:xfrm>
            <a:off x="3707904" y="1983233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Finance for innovation</a:t>
            </a:r>
            <a:endParaRPr lang="en-GB" sz="1400" dirty="0"/>
          </a:p>
        </p:txBody>
      </p:sp>
      <p:sp>
        <p:nvSpPr>
          <p:cNvPr id="444" name="TextBox 443"/>
          <p:cNvSpPr txBox="1"/>
          <p:nvPr/>
        </p:nvSpPr>
        <p:spPr>
          <a:xfrm>
            <a:off x="4211960" y="4488513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Finance for institutions, etc..</a:t>
            </a:r>
            <a:endParaRPr lang="en-GB" sz="1400" dirty="0"/>
          </a:p>
        </p:txBody>
      </p:sp>
      <p:sp>
        <p:nvSpPr>
          <p:cNvPr id="445" name="TextBox 444"/>
          <p:cNvSpPr txBox="1"/>
          <p:nvPr/>
        </p:nvSpPr>
        <p:spPr>
          <a:xfrm>
            <a:off x="4427984" y="2729479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Innovation for finance</a:t>
            </a:r>
            <a:endParaRPr lang="en-GB" sz="1400" dirty="0"/>
          </a:p>
        </p:txBody>
      </p:sp>
      <p:sp>
        <p:nvSpPr>
          <p:cNvPr id="446" name="TextBox 445"/>
          <p:cNvSpPr txBox="1"/>
          <p:nvPr/>
        </p:nvSpPr>
        <p:spPr>
          <a:xfrm>
            <a:off x="4427984" y="3855379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Institutions for innovation</a:t>
            </a:r>
            <a:endParaRPr lang="en-GB" sz="1400" dirty="0"/>
          </a:p>
        </p:txBody>
      </p:sp>
      <p:cxnSp>
        <p:nvCxnSpPr>
          <p:cNvPr id="447" name="Curved Connector 470"/>
          <p:cNvCxnSpPr/>
          <p:nvPr/>
        </p:nvCxnSpPr>
        <p:spPr>
          <a:xfrm>
            <a:off x="3779912" y="2679617"/>
            <a:ext cx="792088" cy="49862"/>
          </a:xfrm>
          <a:prstGeom prst="curved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Curved Connector 470"/>
          <p:cNvCxnSpPr/>
          <p:nvPr/>
        </p:nvCxnSpPr>
        <p:spPr>
          <a:xfrm>
            <a:off x="3779912" y="2729479"/>
            <a:ext cx="792088" cy="185161"/>
          </a:xfrm>
          <a:prstGeom prst="curved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Curved Connector 470"/>
          <p:cNvCxnSpPr/>
          <p:nvPr/>
        </p:nvCxnSpPr>
        <p:spPr>
          <a:xfrm rot="10800000">
            <a:off x="3779914" y="3377547"/>
            <a:ext cx="720079" cy="92579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Curved Connector 470"/>
          <p:cNvCxnSpPr/>
          <p:nvPr/>
        </p:nvCxnSpPr>
        <p:spPr>
          <a:xfrm rot="10800000" flipV="1">
            <a:off x="3779914" y="3099801"/>
            <a:ext cx="792086" cy="92582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Curved Connector 470"/>
          <p:cNvCxnSpPr/>
          <p:nvPr/>
        </p:nvCxnSpPr>
        <p:spPr>
          <a:xfrm rot="10800000" flipV="1">
            <a:off x="3707906" y="4303352"/>
            <a:ext cx="936102" cy="92583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Curved Connector 470"/>
          <p:cNvCxnSpPr/>
          <p:nvPr/>
        </p:nvCxnSpPr>
        <p:spPr>
          <a:xfrm rot="10800000" flipV="1">
            <a:off x="3779914" y="4118189"/>
            <a:ext cx="936103" cy="185160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3" name="Rectangle 452"/>
          <p:cNvSpPr/>
          <p:nvPr/>
        </p:nvSpPr>
        <p:spPr>
          <a:xfrm>
            <a:off x="0" y="836712"/>
            <a:ext cx="4353262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b="1" i="1" dirty="0" smtClean="0">
                <a:solidFill>
                  <a:schemeClr val="tx1"/>
                </a:solidFill>
              </a:rPr>
              <a:t>PATHWAYS  FROM: “GREEN DEAL 2013”</a:t>
            </a:r>
            <a:endParaRPr lang="en-GB" sz="1600" b="1" i="1" dirty="0">
              <a:solidFill>
                <a:schemeClr val="tx1"/>
              </a:solidFill>
            </a:endParaRPr>
          </a:p>
        </p:txBody>
      </p:sp>
      <p:sp>
        <p:nvSpPr>
          <p:cNvPr id="454" name="Rectangle 453"/>
          <p:cNvSpPr/>
          <p:nvPr/>
        </p:nvSpPr>
        <p:spPr>
          <a:xfrm>
            <a:off x="4716016" y="836712"/>
            <a:ext cx="4356141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b="1" i="1" dirty="0" smtClean="0">
                <a:solidFill>
                  <a:schemeClr val="tx1"/>
                </a:solidFill>
              </a:rPr>
              <a:t>PATHWAYS TO : “GREEN DEAL 3.0” </a:t>
            </a:r>
            <a:endParaRPr lang="en-GB" sz="1600" b="1" i="1" dirty="0">
              <a:solidFill>
                <a:schemeClr val="tx1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-36512" y="25460"/>
            <a:ext cx="91805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EXAMPLE:‘RETROFIT-3’: FACTOR PATHWAYS </a:t>
            </a:r>
            <a:endParaRPr lang="en-GB" sz="2800" b="1" i="1" dirty="0"/>
          </a:p>
        </p:txBody>
      </p:sp>
    </p:spTree>
    <p:extLst>
      <p:ext uri="{BB962C8B-B14F-4D97-AF65-F5344CB8AC3E}">
        <p14:creationId xmlns:p14="http://schemas.microsoft.com/office/powerpoint/2010/main" xmlns="" val="33892851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229" grpId="0"/>
      <p:bldP spid="230" grpId="0"/>
      <p:bldP spid="259" grpId="0"/>
      <p:bldP spid="260" grpId="0"/>
      <p:bldP spid="261" grpId="0"/>
      <p:bldP spid="305" grpId="0" animBg="1"/>
      <p:bldP spid="328" grpId="0" animBg="1"/>
      <p:bldP spid="332" grpId="0" animBg="1"/>
      <p:bldP spid="360" grpId="0" animBg="1"/>
      <p:bldP spid="388" grpId="0" animBg="1"/>
      <p:bldP spid="424" grpId="0" animBg="1"/>
      <p:bldP spid="425" grpId="0" animBg="1"/>
      <p:bldP spid="426" grpId="0" animBg="1"/>
      <p:bldP spid="443" grpId="0"/>
      <p:bldP spid="444" grpId="0"/>
      <p:bldP spid="445" grpId="0"/>
      <p:bldP spid="4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science agenda: </a:t>
            </a:r>
            <a:r>
              <a:rPr lang="en-GB" dirty="0" err="1" smtClean="0"/>
              <a:t>synergistics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4833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185" r="47539" b="6110"/>
          <a:stretch/>
        </p:blipFill>
        <p:spPr>
          <a:xfrm rot="5400000">
            <a:off x="2245959" y="1613850"/>
            <a:ext cx="3892540" cy="396043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6512" y="332656"/>
            <a:ext cx="910850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400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WHERE TO START</a:t>
            </a:r>
            <a:r>
              <a:rPr lang="en-GB" sz="2400" b="1" i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: LOW </a:t>
            </a:r>
            <a:r>
              <a:rPr lang="en-GB" sz="2400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CARB CITY EXAMPLE </a:t>
            </a:r>
            <a:endParaRPr lang="en-GB" sz="24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19672" y="971436"/>
            <a:ext cx="619268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1) FROM SYNDROMES TO SYNERGIES</a:t>
            </a:r>
            <a:endParaRPr lang="en-GB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AutoShape 11"/>
          <p:cNvSpPr>
            <a:spLocks noChangeArrowheads="1"/>
          </p:cNvSpPr>
          <p:nvPr/>
        </p:nvSpPr>
        <p:spPr bwMode="auto">
          <a:xfrm>
            <a:off x="10546" y="1287959"/>
            <a:ext cx="1897158" cy="1362075"/>
          </a:xfrm>
          <a:prstGeom prst="wedgeRoundRectCallout">
            <a:avLst>
              <a:gd name="adj1" fmla="val 75831"/>
              <a:gd name="adj2" fmla="val 6065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b="1" dirty="0" smtClean="0">
                <a:latin typeface="Comic Sans MS" panose="030F0702030302020204" pitchFamily="66" charset="0"/>
              </a:rPr>
              <a:t>Welcome to the  “Synergistic Mapping” Quick Tour (with Low-Carb demo)”… </a:t>
            </a:r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197768" y="2891215"/>
            <a:ext cx="2339752" cy="817245"/>
          </a:xfrm>
          <a:prstGeom prst="wedgeRoundRectCallout">
            <a:avLst>
              <a:gd name="adj1" fmla="val 56778"/>
              <a:gd name="adj2" fmla="val 2836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This Low-Carb City looks like a mess… nothing fits…</a:t>
            </a: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35496" y="3834805"/>
            <a:ext cx="2520280" cy="817245"/>
          </a:xfrm>
          <a:prstGeom prst="wedgeRoundRectCallout">
            <a:avLst>
              <a:gd name="adj1" fmla="val 71818"/>
              <a:gd name="adj2" fmla="val 2298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The elite pull all the strings… society is fractured</a:t>
            </a: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6420656" y="2343245"/>
            <a:ext cx="2520280" cy="817245"/>
          </a:xfrm>
          <a:prstGeom prst="wedgeRoundRectCallout">
            <a:avLst>
              <a:gd name="adj1" fmla="val -71281"/>
              <a:gd name="adj2" fmla="val 3159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Government can’t keep up with the forces which really run the city</a:t>
            </a: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5652120" y="1468685"/>
            <a:ext cx="2880320" cy="817245"/>
          </a:xfrm>
          <a:prstGeom prst="wedgeRoundRectCallout">
            <a:avLst>
              <a:gd name="adj1" fmla="val -41399"/>
              <a:gd name="adj2" fmla="val 7729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Housing is a Ponzi scheme… energy &amp; water are casino chips</a:t>
            </a:r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6420656" y="3284984"/>
            <a:ext cx="2678968" cy="1089660"/>
          </a:xfrm>
          <a:prstGeom prst="wedgeRoundRectCallout">
            <a:avLst>
              <a:gd name="adj1" fmla="val -71135"/>
              <a:gd name="adj2" fmla="val 555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So this Low-Carb thing - is it an economic cost, technical challenge or  social dilemma??? </a:t>
            </a: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6300192" y="4510207"/>
            <a:ext cx="2761208" cy="817245"/>
          </a:xfrm>
          <a:prstGeom prst="wedgeRoundRectCallout">
            <a:avLst>
              <a:gd name="adj1" fmla="val -54777"/>
              <a:gd name="adj2" fmla="val -3432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Yeah – if we can’t agree on the problem how are we going to find a solution?</a:t>
            </a: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251520" y="4619084"/>
            <a:ext cx="2520280" cy="544830"/>
          </a:xfrm>
          <a:prstGeom prst="wedgeRoundRectCallout">
            <a:avLst>
              <a:gd name="adj1" fmla="val 73329"/>
              <a:gd name="adj2" fmla="val 966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Our building stock basically warms the sky</a:t>
            </a:r>
          </a:p>
        </p:txBody>
      </p:sp>
    </p:spTree>
    <p:extLst>
      <p:ext uri="{BB962C8B-B14F-4D97-AF65-F5344CB8AC3E}">
        <p14:creationId xmlns:p14="http://schemas.microsoft.com/office/powerpoint/2010/main" xmlns="" val="2041542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716016" y="1844824"/>
            <a:ext cx="4098624" cy="4415829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400" i="1">
              <a:latin typeface="Comic Sans MS" panose="030F0702030302020204" pitchFamily="66" charset="0"/>
            </a:endParaRPr>
          </a:p>
        </p:txBody>
      </p:sp>
      <p:pic>
        <p:nvPicPr>
          <p:cNvPr id="2" name="Picture 3" descr="G:\DESKTOP - 21-09-15\NEW\img3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74" t="42617" r="33821" b="41399"/>
          <a:stretch/>
        </p:blipFill>
        <p:spPr bwMode="auto">
          <a:xfrm rot="5400000">
            <a:off x="4422013" y="2584365"/>
            <a:ext cx="2154526" cy="125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G:\DESKTOP - 21-09-15\NEW\img3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74" t="24277" r="33821" b="57557"/>
          <a:stretch/>
        </p:blipFill>
        <p:spPr bwMode="auto">
          <a:xfrm rot="5400000">
            <a:off x="5758966" y="2498921"/>
            <a:ext cx="2154526" cy="142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G:\DESKTOP - 21-09-15\NEW\img3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74" t="3365" r="33821" b="76245"/>
          <a:stretch/>
        </p:blipFill>
        <p:spPr bwMode="auto">
          <a:xfrm rot="5400000">
            <a:off x="7268451" y="2411832"/>
            <a:ext cx="2154526" cy="159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G:\DESKTOP - 21-09-15\NEW\img3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399" t="55237" r="10825"/>
          <a:stretch/>
        </p:blipFill>
        <p:spPr bwMode="auto">
          <a:xfrm rot="5400000">
            <a:off x="935844" y="3929407"/>
            <a:ext cx="1493368" cy="27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DESKTOP - 21-09-15\NEW\img3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07" t="55237" r="48404"/>
          <a:stretch/>
        </p:blipFill>
        <p:spPr bwMode="auto">
          <a:xfrm rot="5400000">
            <a:off x="943887" y="1813247"/>
            <a:ext cx="1580311" cy="322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0" y="1844824"/>
            <a:ext cx="4355976" cy="4415829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400" i="1">
              <a:latin typeface="Comic Sans MS" panose="030F0702030302020204" pitchFamily="66" charset="0"/>
            </a:endParaRP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4572000" y="3454174"/>
            <a:ext cx="1224135" cy="1992277"/>
          </a:xfrm>
          <a:prstGeom prst="wedgeRoundRectCallout">
            <a:avLst>
              <a:gd name="adj1" fmla="val -1357"/>
              <a:gd name="adj2" fmla="val -6693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b="1" dirty="0" smtClean="0">
                <a:latin typeface="Comic Sans MS" panose="030F0702030302020204" pitchFamily="66" charset="0"/>
              </a:rPr>
              <a:t>‘1.0</a:t>
            </a:r>
            <a:r>
              <a:rPr lang="en-GB" altLang="en-US" sz="2400" b="1" dirty="0" smtClean="0">
                <a:latin typeface="Comic Sans MS" panose="030F0702030302020204" pitchFamily="66" charset="0"/>
              </a:rPr>
              <a:t>’</a:t>
            </a:r>
            <a:r>
              <a:rPr lang="en-GB" altLang="en-US" dirty="0" smtClean="0">
                <a:latin typeface="Comic Sans MS" panose="030F0702030302020204" pitchFamily="66" charset="0"/>
              </a:rPr>
              <a:t> -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 a </a:t>
            </a:r>
            <a:r>
              <a:rPr lang="en-GB" altLang="en-US" sz="1400" b="1" u="sng" dirty="0" smtClean="0">
                <a:latin typeface="Comic Sans MS" panose="030F0702030302020204" pitchFamily="66" charset="0"/>
              </a:rPr>
              <a:t>mechanical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kind of synergy: this city could be </a:t>
            </a:r>
            <a:r>
              <a:rPr lang="en-GB" altLang="en-US" b="1" dirty="0" smtClean="0">
                <a:latin typeface="Comic Sans MS" panose="030F0702030302020204" pitchFamily="66" charset="0"/>
              </a:rPr>
              <a:t>‘CLEVER’</a:t>
            </a:r>
            <a:endParaRPr lang="en-GB" altLang="en-US" dirty="0">
              <a:latin typeface="Comic Sans MS" panose="030F0702030302020204" pitchFamily="66" charset="0"/>
            </a:endParaRPr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5868144" y="3933056"/>
            <a:ext cx="1368152" cy="2220222"/>
          </a:xfrm>
          <a:prstGeom prst="wedgeRoundRectCallout">
            <a:avLst>
              <a:gd name="adj1" fmla="val -15201"/>
              <a:gd name="adj2" fmla="val -6589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b="1" dirty="0" smtClean="0">
                <a:latin typeface="Comic Sans MS" panose="030F0702030302020204" pitchFamily="66" charset="0"/>
              </a:rPr>
              <a:t>‘2.0’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 -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more of a </a:t>
            </a:r>
            <a:r>
              <a:rPr lang="en-GB" altLang="en-US" sz="1400" b="1" u="sng" dirty="0" smtClean="0">
                <a:latin typeface="Comic Sans MS" panose="030F0702030302020204" pitchFamily="66" charset="0"/>
              </a:rPr>
              <a:t>biological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synergy, where winners take all: a city which is 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‘</a:t>
            </a:r>
            <a:r>
              <a:rPr lang="en-GB" altLang="en-US" b="1" dirty="0" smtClean="0">
                <a:latin typeface="Comic Sans MS" panose="030F0702030302020204" pitchFamily="66" charset="0"/>
              </a:rPr>
              <a:t>SMART’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25" name="AutoShape 11"/>
          <p:cNvSpPr>
            <a:spLocks noChangeArrowheads="1"/>
          </p:cNvSpPr>
          <p:nvPr/>
        </p:nvSpPr>
        <p:spPr bwMode="auto">
          <a:xfrm>
            <a:off x="-36512" y="1770954"/>
            <a:ext cx="1890464" cy="516945"/>
          </a:xfrm>
          <a:prstGeom prst="wedgeRoundRectCallout">
            <a:avLst>
              <a:gd name="adj1" fmla="val -1420"/>
              <a:gd name="adj2" fmla="val 10875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So how </a:t>
            </a:r>
            <a:r>
              <a:rPr lang="en-GB" altLang="en-US" sz="1400" dirty="0" err="1" smtClean="0">
                <a:latin typeface="Comic Sans MS" panose="030F0702030302020204" pitchFamily="66" charset="0"/>
              </a:rPr>
              <a:t>d’you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 do this ‘synergistic’ thing??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28" name="AutoShape 11"/>
          <p:cNvSpPr>
            <a:spLocks noChangeArrowheads="1"/>
          </p:cNvSpPr>
          <p:nvPr/>
        </p:nvSpPr>
        <p:spPr bwMode="auto">
          <a:xfrm>
            <a:off x="1891161" y="4018724"/>
            <a:ext cx="2388142" cy="516945"/>
          </a:xfrm>
          <a:prstGeom prst="wedgeRoundRectCallout">
            <a:avLst>
              <a:gd name="adj1" fmla="val -63544"/>
              <a:gd name="adj2" fmla="val -4897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social, economic, ecological or political values?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29" name="AutoShape 11"/>
          <p:cNvSpPr>
            <a:spLocks noChangeArrowheads="1"/>
          </p:cNvSpPr>
          <p:nvPr/>
        </p:nvSpPr>
        <p:spPr bwMode="auto">
          <a:xfrm>
            <a:off x="-36512" y="5792375"/>
            <a:ext cx="4315815" cy="516945"/>
          </a:xfrm>
          <a:prstGeom prst="wedgeRoundRectCallout">
            <a:avLst>
              <a:gd name="adj1" fmla="val 10688"/>
              <a:gd name="adj2" fmla="val -10018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And then you look for increased value &amp; reduced conflict, with new 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inter-connections &amp; synergies</a:t>
            </a:r>
            <a:endParaRPr lang="en-GB" altLang="en-US" sz="1400" b="1" dirty="0"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16017" y="1002213"/>
            <a:ext cx="442798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 smtClean="0"/>
              <a:t>CO-EVOLUTIONARY ‘1-2-3.0’ MODELS</a:t>
            </a:r>
            <a:endParaRPr lang="en-GB" sz="20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1012666"/>
            <a:ext cx="442798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 smtClean="0"/>
              <a:t>SYNERGISTIC METHODS</a:t>
            </a:r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>
            <a:off x="2987824" y="1772816"/>
            <a:ext cx="1440160" cy="2109071"/>
          </a:xfrm>
          <a:prstGeom prst="wedgeRoundRectCallout">
            <a:avLst>
              <a:gd name="adj1" fmla="val -70751"/>
              <a:gd name="adj2" fmla="val -257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Easy – first you get people round a table. Then you ask how they get along, &amp; what they do, &amp; how they create “value”...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27" name="AutoShape 11"/>
          <p:cNvSpPr>
            <a:spLocks noChangeArrowheads="1"/>
          </p:cNvSpPr>
          <p:nvPr/>
        </p:nvSpPr>
        <p:spPr bwMode="auto">
          <a:xfrm>
            <a:off x="5868144" y="1700808"/>
            <a:ext cx="3096344" cy="755308"/>
          </a:xfrm>
          <a:prstGeom prst="wedgeRoundRectCallout">
            <a:avLst>
              <a:gd name="adj1" fmla="val 20529"/>
              <a:gd name="adj2" fmla="val 7016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Some synergies are like parts of a  machine… others more biological &amp; others human - it’s like “1-2-3”. 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31" name="AutoShape 11"/>
          <p:cNvSpPr>
            <a:spLocks noChangeArrowheads="1"/>
          </p:cNvSpPr>
          <p:nvPr/>
        </p:nvSpPr>
        <p:spPr bwMode="auto">
          <a:xfrm>
            <a:off x="7380312" y="4221088"/>
            <a:ext cx="1584176" cy="2240516"/>
          </a:xfrm>
          <a:prstGeom prst="wedgeRoundRectCallout">
            <a:avLst>
              <a:gd name="adj1" fmla="val -13319"/>
              <a:gd name="adj2" fmla="val -7461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b="1" dirty="0" smtClean="0">
                <a:latin typeface="Comic Sans MS" panose="030F0702030302020204" pitchFamily="66" charset="0"/>
              </a:rPr>
              <a:t>‘3.0’</a:t>
            </a:r>
            <a:r>
              <a:rPr lang="en-GB" altLang="en-US" b="1" dirty="0" smtClean="0">
                <a:latin typeface="Comic Sans MS" panose="030F0702030302020204" pitchFamily="66" charset="0"/>
              </a:rPr>
              <a:t> </a:t>
            </a:r>
            <a:r>
              <a:rPr lang="en-GB" altLang="en-US" sz="1200" dirty="0" smtClean="0">
                <a:latin typeface="Comic Sans MS" panose="030F0702030302020204" pitchFamily="66" charset="0"/>
              </a:rPr>
              <a:t>i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s really a </a:t>
            </a:r>
            <a:r>
              <a:rPr lang="en-GB" altLang="en-US" sz="1400" b="1" u="sng" dirty="0" smtClean="0">
                <a:latin typeface="Comic Sans MS" panose="030F0702030302020204" pitchFamily="66" charset="0"/>
              </a:rPr>
              <a:t>human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kind of synergy, with learning &amp; thinking, where ‘winners are all’: this city is more like </a:t>
            </a:r>
            <a:r>
              <a:rPr lang="en-GB" altLang="en-US" b="1" dirty="0" smtClean="0">
                <a:latin typeface="Comic Sans MS" panose="030F0702030302020204" pitchFamily="66" charset="0"/>
              </a:rPr>
              <a:t>‘WISE’</a:t>
            </a:r>
            <a:endParaRPr lang="en-GB" altLang="en-US" sz="1100" dirty="0">
              <a:latin typeface="Comic Sans MS" panose="030F0702030302020204" pitchFamily="66" charset="0"/>
            </a:endParaRPr>
          </a:p>
        </p:txBody>
      </p:sp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2987824" y="4673509"/>
            <a:ext cx="1440160" cy="993671"/>
          </a:xfrm>
          <a:prstGeom prst="wedgeRoundRectCallout">
            <a:avLst>
              <a:gd name="adj1" fmla="val -71607"/>
              <a:gd name="adj2" fmla="val -1630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All of them… you might need a different table for each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30" name="AutoShape 11"/>
          <p:cNvSpPr>
            <a:spLocks noChangeArrowheads="1"/>
          </p:cNvSpPr>
          <p:nvPr/>
        </p:nvSpPr>
        <p:spPr bwMode="auto">
          <a:xfrm>
            <a:off x="-25942" y="4005064"/>
            <a:ext cx="1141558" cy="993671"/>
          </a:xfrm>
          <a:prstGeom prst="wedgeRoundRectCallout">
            <a:avLst>
              <a:gd name="adj1" fmla="val -16568"/>
              <a:gd name="adj2" fmla="val -8317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 (&amp; get an artist to draw if possible)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-36512" y="332656"/>
            <a:ext cx="910850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400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WHERE TO START: LOW CARB CITY EXAMPLE </a:t>
            </a:r>
            <a:endParaRPr lang="en-GB" sz="24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690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5" grpId="0" animBg="1"/>
      <p:bldP spid="28" grpId="0" animBg="1"/>
      <p:bldP spid="29" grpId="0" animBg="1"/>
      <p:bldP spid="26" grpId="0" animBg="1"/>
      <p:bldP spid="27" grpId="0" animBg="1"/>
      <p:bldP spid="31" grpId="0" animBg="1"/>
      <p:bldP spid="21" grpId="0" animBg="1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3452"/>
            <a:ext cx="9144000" cy="1253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G:\DESKTOP - 21-09-15\NEW\img3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060" t="25185" b="8687"/>
          <a:stretch/>
        </p:blipFill>
        <p:spPr bwMode="auto">
          <a:xfrm rot="5400000">
            <a:off x="2636668" y="928810"/>
            <a:ext cx="4383520" cy="732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36512" y="-27384"/>
            <a:ext cx="910850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400" b="1" i="1" dirty="0" smtClean="0"/>
              <a:t>EXAMPLE: LEARNING PLATFORM: </a:t>
            </a:r>
            <a:r>
              <a:rPr lang="en-GB" sz="2400" b="1" i="1" dirty="0" smtClean="0">
                <a:solidFill>
                  <a:schemeClr val="tx2">
                    <a:lumMod val="50000"/>
                  </a:schemeClr>
                </a:solidFill>
              </a:rPr>
              <a:t>SYNERGY FORESIGHT PROCESS</a:t>
            </a:r>
            <a:endParaRPr lang="en-GB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4211960" y="542157"/>
            <a:ext cx="2160240" cy="755308"/>
          </a:xfrm>
          <a:prstGeom prst="wedgeRoundRectCallout">
            <a:avLst>
              <a:gd name="adj1" fmla="val 26571"/>
              <a:gd name="adj2" fmla="val 7135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I’s a flexible menu - can take 4 hours, 4 days, 4 weeks or 4 months</a:t>
            </a: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2140009" y="1568197"/>
            <a:ext cx="2833040" cy="993671"/>
          </a:xfrm>
          <a:prstGeom prst="wedgeRoundRectCallout">
            <a:avLst>
              <a:gd name="adj1" fmla="val 16498"/>
              <a:gd name="adj2" fmla="val 15461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First stage is the </a:t>
            </a:r>
            <a:r>
              <a:rPr lang="en-GB" altLang="en-US" sz="1400" dirty="0">
                <a:latin typeface="Comic Sans MS" panose="030F0702030302020204" pitchFamily="66" charset="0"/>
              </a:rPr>
              <a:t>‘</a:t>
            </a:r>
            <a:r>
              <a:rPr lang="en-GB" altLang="en-US" sz="1400" b="1" dirty="0">
                <a:latin typeface="Comic Sans MS" panose="030F0702030302020204" pitchFamily="66" charset="0"/>
              </a:rPr>
              <a:t>landscape mapping’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… we explore &amp; draw maps of ‘what </a:t>
            </a:r>
            <a:r>
              <a:rPr lang="en-GB" altLang="en-US" sz="1400" dirty="0">
                <a:latin typeface="Comic Sans MS" panose="030F0702030302020204" pitchFamily="66" charset="0"/>
              </a:rPr>
              <a:t>is our problem’ &amp;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‘how does this system work’?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6941778" y="1556792"/>
            <a:ext cx="2022710" cy="993671"/>
          </a:xfrm>
          <a:prstGeom prst="wedgeRoundRectCallout">
            <a:avLst>
              <a:gd name="adj1" fmla="val -60061"/>
              <a:gd name="adj2" fmla="val 16180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Second, the ‘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change mapping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’ – looks at trends, dynamics, alternative scenarios</a:t>
            </a: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5739627" y="2641192"/>
            <a:ext cx="1031281" cy="516945"/>
          </a:xfrm>
          <a:prstGeom prst="wedgeRoundRectCallout">
            <a:avLst>
              <a:gd name="adj1" fmla="val -65863"/>
              <a:gd name="adj2" fmla="val -1691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(mappings &amp; visuals) 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7953307" y="3894066"/>
            <a:ext cx="647210" cy="48547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6084168" y="5955823"/>
            <a:ext cx="2987823" cy="993671"/>
          </a:xfrm>
          <a:prstGeom prst="wedgeRoundRectCallout">
            <a:avLst>
              <a:gd name="adj1" fmla="val -33907"/>
              <a:gd name="adj2" fmla="val -7208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Third stage, ‘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synergy mapping &amp; design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’… the creative side… we look for new collaborations, alignments, learning exchange etc</a:t>
            </a:r>
          </a:p>
        </p:txBody>
      </p:sp>
      <p:sp>
        <p:nvSpPr>
          <p:cNvPr id="14" name="Down Arrow 13"/>
          <p:cNvSpPr/>
          <p:nvPr/>
        </p:nvSpPr>
        <p:spPr>
          <a:xfrm rot="5400000">
            <a:off x="5400346" y="5896972"/>
            <a:ext cx="678563" cy="463047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3059832" y="5963721"/>
            <a:ext cx="2381150" cy="993671"/>
          </a:xfrm>
          <a:prstGeom prst="wedgeRoundRectCallout">
            <a:avLst>
              <a:gd name="adj1" fmla="val -15204"/>
              <a:gd name="adj2" fmla="val -7089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Fourth stage – </a:t>
            </a:r>
            <a:r>
              <a:rPr lang="en-GB" altLang="en-US" sz="1400" b="1" dirty="0">
                <a:latin typeface="Comic Sans MS" panose="030F0702030302020204" pitchFamily="66" charset="0"/>
              </a:rPr>
              <a:t>‘pathway 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/ road-mapping’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– here we converge back to practical strategy &amp; action. </a:t>
            </a:r>
          </a:p>
        </p:txBody>
      </p:sp>
      <p:sp>
        <p:nvSpPr>
          <p:cNvPr id="17" name="Down Arrow 16"/>
          <p:cNvSpPr/>
          <p:nvPr/>
        </p:nvSpPr>
        <p:spPr>
          <a:xfrm rot="5400000">
            <a:off x="2231994" y="5896972"/>
            <a:ext cx="678563" cy="463047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19" name="Down Arrow 18"/>
          <p:cNvSpPr/>
          <p:nvPr/>
        </p:nvSpPr>
        <p:spPr>
          <a:xfrm rot="16200000">
            <a:off x="5081315" y="1534975"/>
            <a:ext cx="678563" cy="463047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120873" y="513452"/>
            <a:ext cx="3731047" cy="755308"/>
          </a:xfrm>
          <a:prstGeom prst="wedgeRoundRectCallout">
            <a:avLst>
              <a:gd name="adj1" fmla="val -18082"/>
              <a:gd name="adj2" fmla="val 6794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Here’s a typical ‘Synergy Foresight’ programme.  This does synergistic mapping &amp; design in 4 main stages &amp; 12 steps</a:t>
            </a:r>
          </a:p>
        </p:txBody>
      </p:sp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7217013" y="5149342"/>
            <a:ext cx="1190693" cy="755308"/>
          </a:xfrm>
          <a:prstGeom prst="wedgeRoundRectCallout">
            <a:avLst>
              <a:gd name="adj1" fmla="val 9892"/>
              <a:gd name="adj2" fmla="val -8968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(Tables for specialist discussions)</a:t>
            </a:r>
          </a:p>
        </p:txBody>
      </p:sp>
      <p:sp>
        <p:nvSpPr>
          <p:cNvPr id="22" name="AutoShape 11"/>
          <p:cNvSpPr>
            <a:spLocks noChangeArrowheads="1"/>
          </p:cNvSpPr>
          <p:nvPr/>
        </p:nvSpPr>
        <p:spPr bwMode="auto">
          <a:xfrm>
            <a:off x="251520" y="4101397"/>
            <a:ext cx="1262701" cy="1232034"/>
          </a:xfrm>
          <a:prstGeom prst="wedgeRoundRectCallout">
            <a:avLst>
              <a:gd name="adj1" fmla="val 79560"/>
              <a:gd name="adj2" fmla="val -358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Put visual materials </a:t>
            </a:r>
            <a:r>
              <a:rPr lang="en-GB" altLang="en-US" sz="1400" dirty="0" err="1" smtClean="0">
                <a:latin typeface="Comic Sans MS" panose="030F0702030302020204" pitchFamily="66" charset="0"/>
              </a:rPr>
              <a:t>etc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 on the wall for cross-fertilization</a:t>
            </a:r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>
            <a:off x="107504" y="5963721"/>
            <a:ext cx="2016224" cy="993671"/>
          </a:xfrm>
          <a:prstGeom prst="wedgeRoundRectCallout">
            <a:avLst>
              <a:gd name="adj1" fmla="val -21686"/>
              <a:gd name="adj2" fmla="val -7052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Finally - either go around the cycle again – or take it out to the world</a:t>
            </a:r>
          </a:p>
        </p:txBody>
      </p:sp>
      <p:sp>
        <p:nvSpPr>
          <p:cNvPr id="24" name="Down Arrow 23"/>
          <p:cNvSpPr/>
          <p:nvPr/>
        </p:nvSpPr>
        <p:spPr>
          <a:xfrm rot="16200000">
            <a:off x="1449916" y="1534976"/>
            <a:ext cx="678563" cy="463047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>
            <a:off x="89528" y="1595263"/>
            <a:ext cx="1314120" cy="1879043"/>
          </a:xfrm>
          <a:prstGeom prst="wedgeRoundRectCallout">
            <a:avLst>
              <a:gd name="adj1" fmla="val 65143"/>
              <a:gd name="adj2" fmla="val -251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At the start, the more things are set up the better – agenda, people, resources </a:t>
            </a:r>
            <a:r>
              <a:rPr lang="en-GB" altLang="en-US" sz="1400" dirty="0" err="1" smtClean="0">
                <a:latin typeface="Comic Sans MS" panose="030F0702030302020204" pitchFamily="66" charset="0"/>
              </a:rPr>
              <a:t>etc</a:t>
            </a:r>
            <a:endParaRPr lang="en-GB" altLang="en-US" sz="1400" dirty="0" smtClean="0">
              <a:latin typeface="Comic Sans MS" panose="030F0702030302020204" pitchFamily="66" charset="0"/>
            </a:endParaRPr>
          </a:p>
        </p:txBody>
      </p:sp>
      <p:sp>
        <p:nvSpPr>
          <p:cNvPr id="27" name="AutoShape 11"/>
          <p:cNvSpPr>
            <a:spLocks noChangeArrowheads="1"/>
          </p:cNvSpPr>
          <p:nvPr/>
        </p:nvSpPr>
        <p:spPr bwMode="auto">
          <a:xfrm>
            <a:off x="6516216" y="557037"/>
            <a:ext cx="2592288" cy="755308"/>
          </a:xfrm>
          <a:prstGeom prst="wedgeRoundRectCallout">
            <a:avLst>
              <a:gd name="adj1" fmla="val -17325"/>
              <a:gd name="adj2" fmla="val 6537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The picture shows all 4 stages in 1 room (in reality would be at different times)</a:t>
            </a:r>
          </a:p>
        </p:txBody>
      </p:sp>
    </p:spTree>
    <p:extLst>
      <p:ext uri="{BB962C8B-B14F-4D97-AF65-F5344CB8AC3E}">
        <p14:creationId xmlns:p14="http://schemas.microsoft.com/office/powerpoint/2010/main" xmlns="" val="2414247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-36512" y="-47625"/>
            <a:ext cx="95758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 dirty="0" smtClean="0"/>
              <a:t>From sustainable to synergistic city-regions</a:t>
            </a:r>
            <a:endParaRPr lang="en-GB" b="0" i="0" dirty="0"/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179512" y="953968"/>
            <a:ext cx="3680800" cy="4588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cy-GB" b="1" i="1" dirty="0" smtClean="0">
                <a:solidFill>
                  <a:schemeClr val="tx2">
                    <a:lumMod val="50000"/>
                  </a:schemeClr>
                </a:solidFill>
              </a:rPr>
              <a:t>Sustainable development model  </a:t>
            </a:r>
            <a:endParaRPr lang="en-US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5364569" y="980728"/>
            <a:ext cx="3527911" cy="4588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cy-GB" b="1" i="1" dirty="0" smtClean="0">
                <a:solidFill>
                  <a:schemeClr val="tx2">
                    <a:lumMod val="50000"/>
                  </a:schemeClr>
                </a:solidFill>
              </a:rPr>
              <a:t>Synergistic development model</a:t>
            </a:r>
            <a:endParaRPr lang="en-US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658" name="Text Box 47"/>
          <p:cNvSpPr txBox="1">
            <a:spLocks noChangeArrowheads="1"/>
          </p:cNvSpPr>
          <p:nvPr/>
        </p:nvSpPr>
        <p:spPr bwMode="auto">
          <a:xfrm>
            <a:off x="-72008" y="3050957"/>
            <a:ext cx="21957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dirty="0" smtClean="0"/>
              <a:t>Policy &amp; action agendas: indicators , planning, regulation, market measures,</a:t>
            </a:r>
            <a:endParaRPr lang="en-GB" sz="1600" i="0" dirty="0"/>
          </a:p>
        </p:txBody>
      </p:sp>
      <p:sp>
        <p:nvSpPr>
          <p:cNvPr id="27659" name="Text Box 48"/>
          <p:cNvSpPr txBox="1">
            <a:spLocks noChangeArrowheads="1"/>
          </p:cNvSpPr>
          <p:nvPr/>
        </p:nvSpPr>
        <p:spPr bwMode="auto">
          <a:xfrm>
            <a:off x="0" y="1556792"/>
            <a:ext cx="21957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i="0" dirty="0" smtClean="0"/>
              <a:t>Goals &amp; directions: sustain / safeguard the city-region resources</a:t>
            </a:r>
            <a:r>
              <a:rPr lang="en-GB" sz="1600" dirty="0" smtClean="0"/>
              <a:t>: </a:t>
            </a:r>
            <a:r>
              <a:rPr lang="en-GB" sz="1600" i="0" dirty="0" smtClean="0"/>
              <a:t> (image  - balancing present </a:t>
            </a:r>
            <a:r>
              <a:rPr lang="en-GB" sz="1600" i="0" dirty="0" err="1" smtClean="0"/>
              <a:t>vs</a:t>
            </a:r>
            <a:r>
              <a:rPr lang="en-GB" sz="1600" i="0" dirty="0" smtClean="0"/>
              <a:t> future needs)</a:t>
            </a:r>
            <a:endParaRPr lang="en-GB" sz="1600" i="0" dirty="0"/>
          </a:p>
        </p:txBody>
      </p:sp>
      <p:sp>
        <p:nvSpPr>
          <p:cNvPr id="27660" name="Text Box 49"/>
          <p:cNvSpPr txBox="1">
            <a:spLocks noChangeArrowheads="1"/>
          </p:cNvSpPr>
          <p:nvPr/>
        </p:nvSpPr>
        <p:spPr bwMode="auto">
          <a:xfrm>
            <a:off x="-36512" y="4490536"/>
            <a:ext cx="21957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i="0" dirty="0" smtClean="0"/>
              <a:t>Framing the city-region</a:t>
            </a:r>
            <a:r>
              <a:rPr lang="en-GB" sz="1600" dirty="0" smtClean="0"/>
              <a:t>:  an object with structured functions &amp; boundaries</a:t>
            </a:r>
            <a:endParaRPr lang="en-GB" sz="1600" i="0" dirty="0"/>
          </a:p>
        </p:txBody>
      </p:sp>
      <p:sp>
        <p:nvSpPr>
          <p:cNvPr id="102" name="AutoShape 38"/>
          <p:cNvSpPr>
            <a:spLocks noChangeArrowheads="1"/>
          </p:cNvSpPr>
          <p:nvPr/>
        </p:nvSpPr>
        <p:spPr bwMode="auto">
          <a:xfrm>
            <a:off x="4211960" y="790964"/>
            <a:ext cx="265012" cy="837836"/>
          </a:xfrm>
          <a:prstGeom prst="rightArrow">
            <a:avLst>
              <a:gd name="adj1" fmla="val 54778"/>
              <a:gd name="adj2" fmla="val 73898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1400" b="0" i="0"/>
          </a:p>
        </p:txBody>
      </p:sp>
      <p:sp>
        <p:nvSpPr>
          <p:cNvPr id="109" name="Text Box 49"/>
          <p:cNvSpPr txBox="1">
            <a:spLocks noChangeArrowheads="1"/>
          </p:cNvSpPr>
          <p:nvPr/>
        </p:nvSpPr>
        <p:spPr bwMode="auto">
          <a:xfrm>
            <a:off x="0" y="5520134"/>
            <a:ext cx="21957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i="0" dirty="0" smtClean="0"/>
              <a:t>Research agenda:  vertical</a:t>
            </a:r>
            <a:r>
              <a:rPr lang="en-GB" sz="1600" dirty="0"/>
              <a:t> </a:t>
            </a:r>
            <a:r>
              <a:rPr lang="en-GB" sz="1600" dirty="0" smtClean="0"/>
              <a:t>/</a:t>
            </a:r>
            <a:r>
              <a:rPr lang="en-GB" sz="1600" i="0" dirty="0" smtClean="0"/>
              <a:t> horizontal / functional connections (supply chains, policy correlations   etc)</a:t>
            </a:r>
            <a:endParaRPr lang="en-GB" sz="1600" i="0" dirty="0"/>
          </a:p>
        </p:txBody>
      </p:sp>
      <p:sp>
        <p:nvSpPr>
          <p:cNvPr id="15" name="AutoShape 38"/>
          <p:cNvSpPr>
            <a:spLocks noChangeArrowheads="1"/>
          </p:cNvSpPr>
          <p:nvPr/>
        </p:nvSpPr>
        <p:spPr bwMode="auto">
          <a:xfrm>
            <a:off x="4523012" y="790964"/>
            <a:ext cx="265012" cy="837836"/>
          </a:xfrm>
          <a:prstGeom prst="rightArrow">
            <a:avLst>
              <a:gd name="adj1" fmla="val 54778"/>
              <a:gd name="adj2" fmla="val 73898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1400" b="0" i="0"/>
          </a:p>
        </p:txBody>
      </p:sp>
      <p:grpSp>
        <p:nvGrpSpPr>
          <p:cNvPr id="2" name="Group 18"/>
          <p:cNvGrpSpPr/>
          <p:nvPr/>
        </p:nvGrpSpPr>
        <p:grpSpPr>
          <a:xfrm>
            <a:off x="2133581" y="1772816"/>
            <a:ext cx="4742676" cy="1919154"/>
            <a:chOff x="1835695" y="1772817"/>
            <a:chExt cx="5338447" cy="2160239"/>
          </a:xfrm>
        </p:grpSpPr>
        <p:pic>
          <p:nvPicPr>
            <p:cNvPr id="1026" name="Picture 2" descr="C:\Users\SURegen\Pictures\ControlCenter3\Scan\CCF07102013_00000.jpg"/>
            <p:cNvPicPr>
              <a:picLocks noChangeAspect="1" noChangeArrowheads="1"/>
            </p:cNvPicPr>
            <p:nvPr/>
          </p:nvPicPr>
          <p:blipFill>
            <a:blip r:embed="rId3" cstate="print">
              <a:lum contrast="10000"/>
            </a:blip>
            <a:srcRect l="13272" t="11822" r="49218" b="20995"/>
            <a:stretch>
              <a:fillRect/>
            </a:stretch>
          </p:blipFill>
          <p:spPr bwMode="auto">
            <a:xfrm rot="5400000">
              <a:off x="3429488" y="179024"/>
              <a:ext cx="2150862" cy="5338447"/>
            </a:xfrm>
            <a:prstGeom prst="rect">
              <a:avLst/>
            </a:prstGeom>
            <a:noFill/>
          </p:spPr>
        </p:pic>
        <p:pic>
          <p:nvPicPr>
            <p:cNvPr id="17" name="Picture 2" descr="C:\Users\SURegen\Pictures\ControlCenter3\Scan\CCF07102013_00000.jpg"/>
            <p:cNvPicPr>
              <a:picLocks noChangeAspect="1" noChangeArrowheads="1"/>
            </p:cNvPicPr>
            <p:nvPr/>
          </p:nvPicPr>
          <p:blipFill>
            <a:blip r:embed="rId3" cstate="print">
              <a:lum contrast="10000"/>
            </a:blip>
            <a:srcRect l="72148" t="11822" r="9015" b="56231"/>
            <a:stretch>
              <a:fillRect/>
            </a:stretch>
          </p:blipFill>
          <p:spPr bwMode="auto">
            <a:xfrm rot="5400000">
              <a:off x="5351999" y="2355031"/>
              <a:ext cx="942042" cy="2214008"/>
            </a:xfrm>
            <a:prstGeom prst="rect">
              <a:avLst/>
            </a:prstGeom>
            <a:noFill/>
          </p:spPr>
        </p:pic>
      </p:grpSp>
      <p:pic>
        <p:nvPicPr>
          <p:cNvPr id="26" name="Content Placeholder 4" descr="CCF07102013_00000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lum contrast="20000"/>
          </a:blip>
          <a:srcRect l="69779" t="51591" r="5966" b="26135"/>
          <a:stretch>
            <a:fillRect/>
          </a:stretch>
        </p:blipFill>
        <p:spPr>
          <a:xfrm rot="5400000">
            <a:off x="2339754" y="5146904"/>
            <a:ext cx="1584172" cy="2016224"/>
          </a:xfrm>
        </p:spPr>
      </p:pic>
      <p:pic>
        <p:nvPicPr>
          <p:cNvPr id="21" name="Content Placeholder 4" descr="CCF07102013_00000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rcRect l="32861" t="14864" r="54174" b="62268"/>
          <a:stretch>
            <a:fillRect/>
          </a:stretch>
        </p:blipFill>
        <p:spPr>
          <a:xfrm rot="5400000">
            <a:off x="5574655" y="5001175"/>
            <a:ext cx="923014" cy="2256252"/>
          </a:xfrm>
          <a:prstGeom prst="rect">
            <a:avLst/>
          </a:prstGeom>
        </p:spPr>
      </p:pic>
      <p:pic>
        <p:nvPicPr>
          <p:cNvPr id="22" name="Picture 21" descr="IAF #12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C1B9C6"/>
              </a:clrFrom>
              <a:clrTo>
                <a:srgbClr val="C1B9C6">
                  <a:alpha val="0"/>
                </a:srgbClr>
              </a:clrTo>
            </a:clrChange>
            <a:lum bright="12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26" t="35800" r="15526" b="14650"/>
          <a:stretch>
            <a:fillRect/>
          </a:stretch>
        </p:blipFill>
        <p:spPr bwMode="auto">
          <a:xfrm>
            <a:off x="2267744" y="3645024"/>
            <a:ext cx="4896544" cy="235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47"/>
          <p:cNvSpPr txBox="1">
            <a:spLocks noChangeArrowheads="1"/>
          </p:cNvSpPr>
          <p:nvPr/>
        </p:nvSpPr>
        <p:spPr bwMode="auto">
          <a:xfrm>
            <a:off x="6732240" y="2952239"/>
            <a:ext cx="237626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dirty="0" smtClean="0"/>
              <a:t>Policy &amp; action agendas:   social learning, creative collaboration, design for opportunity</a:t>
            </a:r>
            <a:endParaRPr lang="en-GB" sz="1600" i="0" dirty="0"/>
          </a:p>
        </p:txBody>
      </p:sp>
      <p:sp>
        <p:nvSpPr>
          <p:cNvPr id="24" name="Text Box 48"/>
          <p:cNvSpPr txBox="1">
            <a:spLocks noChangeArrowheads="1"/>
          </p:cNvSpPr>
          <p:nvPr/>
        </p:nvSpPr>
        <p:spPr bwMode="auto">
          <a:xfrm>
            <a:off x="6732240" y="1628800"/>
            <a:ext cx="237626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i="0" dirty="0" smtClean="0"/>
              <a:t>Goals &amp; directions: </a:t>
            </a:r>
            <a:r>
              <a:rPr lang="en-GB" sz="1600" dirty="0" smtClean="0"/>
              <a:t>co-evolution of intelligent city-region (image – riding the waves of turbulence</a:t>
            </a:r>
            <a:endParaRPr lang="en-GB" sz="1600" i="0" dirty="0"/>
          </a:p>
        </p:txBody>
      </p:sp>
      <p:sp>
        <p:nvSpPr>
          <p:cNvPr id="25" name="Text Box 49"/>
          <p:cNvSpPr txBox="1">
            <a:spLocks noChangeArrowheads="1"/>
          </p:cNvSpPr>
          <p:nvPr/>
        </p:nvSpPr>
        <p:spPr bwMode="auto">
          <a:xfrm>
            <a:off x="6732240" y="4392399"/>
            <a:ext cx="23762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i="0" dirty="0" smtClean="0"/>
              <a:t>Framing the </a:t>
            </a:r>
            <a:r>
              <a:rPr lang="en-GB" sz="1600" dirty="0" smtClean="0"/>
              <a:t>city-region: a dynamic hub, creative process, meeting point </a:t>
            </a:r>
            <a:endParaRPr lang="en-GB" sz="1600" i="0" dirty="0"/>
          </a:p>
        </p:txBody>
      </p:sp>
      <p:sp>
        <p:nvSpPr>
          <p:cNvPr id="27" name="Text Box 49"/>
          <p:cNvSpPr txBox="1">
            <a:spLocks noChangeArrowheads="1"/>
          </p:cNvSpPr>
          <p:nvPr/>
        </p:nvSpPr>
        <p:spPr bwMode="auto">
          <a:xfrm>
            <a:off x="6732240" y="5520134"/>
            <a:ext cx="23762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i="0" dirty="0" smtClean="0"/>
              <a:t>Research agenda: social learning, synergistic intelligence, multi-value chains / cycles</a:t>
            </a:r>
            <a:r>
              <a:rPr lang="en-GB" sz="1600" dirty="0" smtClean="0"/>
              <a:t> / </a:t>
            </a:r>
            <a:r>
              <a:rPr lang="en-GB" sz="1600" i="0" dirty="0" smtClean="0"/>
              <a:t> constellations</a:t>
            </a:r>
            <a:endParaRPr lang="en-GB" sz="1600" i="0" dirty="0"/>
          </a:p>
        </p:txBody>
      </p:sp>
    </p:spTree>
    <p:extLst>
      <p:ext uri="{BB962C8B-B14F-4D97-AF65-F5344CB8AC3E}">
        <p14:creationId xmlns:p14="http://schemas.microsoft.com/office/powerpoint/2010/main" xmlns="" val="106256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Mind-Game: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4833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conversation: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4833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conversation</a:t>
            </a:r>
            <a:endParaRPr lang="en-GB" dirty="0"/>
          </a:p>
        </p:txBody>
      </p:sp>
      <p:sp>
        <p:nvSpPr>
          <p:cNvPr id="28" name="Content Placeholder 3"/>
          <p:cNvSpPr txBox="1">
            <a:spLocks/>
          </p:cNvSpPr>
          <p:nvPr/>
        </p:nvSpPr>
        <p:spPr>
          <a:xfrm>
            <a:off x="35496" y="1268760"/>
            <a:ext cx="3744416" cy="1396752"/>
          </a:xfrm>
          <a:prstGeom prst="rect">
            <a:avLst/>
          </a:prstGeom>
          <a:solidFill>
            <a:srgbClr val="FFCC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many research programs here are 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NORMATIVE’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’?? - aiming to make the world a better place..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(If not why not?)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Content Placeholder 3"/>
          <p:cNvSpPr txBox="1">
            <a:spLocks/>
          </p:cNvSpPr>
          <p:nvPr/>
        </p:nvSpPr>
        <p:spPr>
          <a:xfrm>
            <a:off x="35496" y="3328392"/>
            <a:ext cx="3744416" cy="1396752"/>
          </a:xfrm>
          <a:prstGeom prst="rect">
            <a:avLst/>
          </a:prstGeom>
          <a:solidFill>
            <a:srgbClr val="FFCC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many are </a:t>
            </a: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‘CRITICAL’?? </a:t>
            </a:r>
            <a:r>
              <a:rPr lang="en-GB" sz="2000" dirty="0" smtClean="0"/>
              <a:t>– questioning existing structures of power and hierarchy... 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Content Placeholder 3"/>
          <p:cNvSpPr txBox="1">
            <a:spLocks/>
          </p:cNvSpPr>
          <p:nvPr/>
        </p:nvSpPr>
        <p:spPr>
          <a:xfrm>
            <a:off x="35496" y="5229200"/>
            <a:ext cx="3744416" cy="1396752"/>
          </a:xfrm>
          <a:prstGeom prst="rect">
            <a:avLst/>
          </a:prstGeom>
          <a:solidFill>
            <a:srgbClr val="FFCC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many are </a:t>
            </a:r>
            <a:r>
              <a:rPr lang="en-GB" sz="2000" b="1" i="1" dirty="0" smtClean="0"/>
              <a:t>CO-EVOLUTIONARY</a:t>
            </a: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??  - </a:t>
            </a:r>
            <a:r>
              <a:rPr lang="en-GB" sz="2000" dirty="0" smtClean="0"/>
              <a:t>looking for more advanced systems of learning and thinking???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7457056" y="1628800"/>
            <a:ext cx="1507432" cy="1408220"/>
            <a:chOff x="6422132" y="1596860"/>
            <a:chExt cx="2038300" cy="1904148"/>
          </a:xfrm>
        </p:grpSpPr>
        <p:grpSp>
          <p:nvGrpSpPr>
            <p:cNvPr id="12" name="Group 11"/>
            <p:cNvGrpSpPr/>
            <p:nvPr/>
          </p:nvGrpSpPr>
          <p:grpSpPr>
            <a:xfrm>
              <a:off x="6422132" y="1596860"/>
              <a:ext cx="2038300" cy="1037464"/>
              <a:chOff x="6134100" y="1450256"/>
              <a:chExt cx="2614364" cy="1330672"/>
            </a:xfrm>
          </p:grpSpPr>
          <p:pic>
            <p:nvPicPr>
              <p:cNvPr id="2050" name="Picture 2" descr="http://bupasystemtest.expert-24.com/webapps/qhac/Images/swingometer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134100" y="1450256"/>
                <a:ext cx="2614364" cy="1199630"/>
              </a:xfrm>
              <a:prstGeom prst="rect">
                <a:avLst/>
              </a:prstGeom>
              <a:noFill/>
            </p:spPr>
          </p:pic>
          <p:sp>
            <p:nvSpPr>
              <p:cNvPr id="6" name="Oval 5"/>
              <p:cNvSpPr/>
              <p:nvPr/>
            </p:nvSpPr>
            <p:spPr>
              <a:xfrm>
                <a:off x="7380312" y="2492896"/>
                <a:ext cx="288032" cy="288032"/>
              </a:xfrm>
              <a:prstGeom prst="ellipse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 flipH="1" flipV="1">
                <a:off x="7020272" y="1700808"/>
                <a:ext cx="504056" cy="936104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V="1">
                <a:off x="7524328" y="1772816"/>
                <a:ext cx="576064" cy="864096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Oval 30"/>
            <p:cNvSpPr/>
            <p:nvPr/>
          </p:nvSpPr>
          <p:spPr>
            <a:xfrm>
              <a:off x="6444208" y="1628800"/>
              <a:ext cx="2016224" cy="1872208"/>
            </a:xfrm>
            <a:prstGeom prst="ellipse">
              <a:avLst/>
            </a:prstGeom>
            <a:noFill/>
            <a:ln w="952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452320" y="3460940"/>
            <a:ext cx="1507432" cy="1408220"/>
            <a:chOff x="6422132" y="1596860"/>
            <a:chExt cx="2038300" cy="1904148"/>
          </a:xfrm>
        </p:grpSpPr>
        <p:grpSp>
          <p:nvGrpSpPr>
            <p:cNvPr id="34" name="Group 11"/>
            <p:cNvGrpSpPr/>
            <p:nvPr/>
          </p:nvGrpSpPr>
          <p:grpSpPr>
            <a:xfrm>
              <a:off x="6422132" y="1596860"/>
              <a:ext cx="2038300" cy="1037464"/>
              <a:chOff x="6134100" y="1450256"/>
              <a:chExt cx="2614364" cy="1330672"/>
            </a:xfrm>
          </p:grpSpPr>
          <p:pic>
            <p:nvPicPr>
              <p:cNvPr id="36" name="Picture 2" descr="http://bupasystemtest.expert-24.com/webapps/qhac/Images/swingometer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134100" y="1450256"/>
                <a:ext cx="2614364" cy="1199630"/>
              </a:xfrm>
              <a:prstGeom prst="rect">
                <a:avLst/>
              </a:prstGeom>
              <a:noFill/>
            </p:spPr>
          </p:pic>
          <p:sp>
            <p:nvSpPr>
              <p:cNvPr id="37" name="Oval 36"/>
              <p:cNvSpPr/>
              <p:nvPr/>
            </p:nvSpPr>
            <p:spPr>
              <a:xfrm>
                <a:off x="7380312" y="2492896"/>
                <a:ext cx="288032" cy="288032"/>
              </a:xfrm>
              <a:prstGeom prst="ellipse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8" name="Straight Arrow Connector 37"/>
              <p:cNvCxnSpPr/>
              <p:nvPr/>
            </p:nvCxnSpPr>
            <p:spPr>
              <a:xfrm flipH="1" flipV="1">
                <a:off x="7020272" y="1700808"/>
                <a:ext cx="504056" cy="936104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>
              <a:xfrm flipV="1">
                <a:off x="7524328" y="1772816"/>
                <a:ext cx="576064" cy="864096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Oval 34"/>
            <p:cNvSpPr/>
            <p:nvPr/>
          </p:nvSpPr>
          <p:spPr>
            <a:xfrm>
              <a:off x="6444208" y="1628800"/>
              <a:ext cx="2016224" cy="1872208"/>
            </a:xfrm>
            <a:prstGeom prst="ellipse">
              <a:avLst/>
            </a:prstGeom>
            <a:noFill/>
            <a:ln w="952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457056" y="5261140"/>
            <a:ext cx="1507432" cy="1408220"/>
            <a:chOff x="6422132" y="1596860"/>
            <a:chExt cx="2038300" cy="1904148"/>
          </a:xfrm>
        </p:grpSpPr>
        <p:grpSp>
          <p:nvGrpSpPr>
            <p:cNvPr id="41" name="Group 11"/>
            <p:cNvGrpSpPr/>
            <p:nvPr/>
          </p:nvGrpSpPr>
          <p:grpSpPr>
            <a:xfrm>
              <a:off x="6422132" y="1596860"/>
              <a:ext cx="2038300" cy="1037464"/>
              <a:chOff x="6134100" y="1450256"/>
              <a:chExt cx="2614364" cy="1330672"/>
            </a:xfrm>
          </p:grpSpPr>
          <p:pic>
            <p:nvPicPr>
              <p:cNvPr id="43" name="Picture 2" descr="http://bupasystemtest.expert-24.com/webapps/qhac/Images/swingometer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134100" y="1450256"/>
                <a:ext cx="2614364" cy="1199630"/>
              </a:xfrm>
              <a:prstGeom prst="rect">
                <a:avLst/>
              </a:prstGeom>
              <a:noFill/>
            </p:spPr>
          </p:pic>
          <p:sp>
            <p:nvSpPr>
              <p:cNvPr id="44" name="Oval 43"/>
              <p:cNvSpPr/>
              <p:nvPr/>
            </p:nvSpPr>
            <p:spPr>
              <a:xfrm>
                <a:off x="7380312" y="2492896"/>
                <a:ext cx="288032" cy="288032"/>
              </a:xfrm>
              <a:prstGeom prst="ellipse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5" name="Straight Arrow Connector 44"/>
              <p:cNvCxnSpPr/>
              <p:nvPr/>
            </p:nvCxnSpPr>
            <p:spPr>
              <a:xfrm flipH="1" flipV="1">
                <a:off x="7020272" y="1700808"/>
                <a:ext cx="504056" cy="936104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flipV="1">
                <a:off x="7524328" y="1772816"/>
                <a:ext cx="576064" cy="864096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Oval 41"/>
            <p:cNvSpPr/>
            <p:nvPr/>
          </p:nvSpPr>
          <p:spPr>
            <a:xfrm>
              <a:off x="6444208" y="1628800"/>
              <a:ext cx="2016224" cy="1872208"/>
            </a:xfrm>
            <a:prstGeom prst="ellipse">
              <a:avLst/>
            </a:prstGeom>
            <a:noFill/>
            <a:ln w="952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8" name="Picture 2" descr="f0-20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830" r="20800" b="64191"/>
          <a:stretch>
            <a:fillRect/>
          </a:stretch>
        </p:blipFill>
        <p:spPr bwMode="auto">
          <a:xfrm>
            <a:off x="4700857" y="1196753"/>
            <a:ext cx="2550598" cy="182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7308304" y="105273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SAFE &gt;&gt;&gt;&gt; RISKY</a:t>
            </a:r>
            <a:endParaRPr lang="en-GB" dirty="0"/>
          </a:p>
        </p:txBody>
      </p:sp>
      <p:pic>
        <p:nvPicPr>
          <p:cNvPr id="49" name="Picture 2" descr="H:\DESKTOP -06-06-14\TEMP PICTURES\Urban3 - scans\img05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59" t="53332" r="61986" b="14253"/>
          <a:stretch/>
        </p:blipFill>
        <p:spPr bwMode="auto">
          <a:xfrm>
            <a:off x="4696152" y="3356992"/>
            <a:ext cx="205595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C:\Users\SURegen\Pictures\img357.jpg"/>
          <p:cNvPicPr>
            <a:picLocks noChangeAspect="1" noChangeArrowheads="1"/>
          </p:cNvPicPr>
          <p:nvPr/>
        </p:nvPicPr>
        <p:blipFill>
          <a:blip r:embed="rId8" cstate="print"/>
          <a:srcRect l="4882" t="51910" r="31094"/>
          <a:stretch>
            <a:fillRect/>
          </a:stretch>
        </p:blipFill>
        <p:spPr bwMode="auto">
          <a:xfrm rot="5400000">
            <a:off x="4776353" y="4857399"/>
            <a:ext cx="1940264" cy="206093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Case study: bio-regions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4833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science agenda: co-evolution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4833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Sustainability science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GB" dirty="0" smtClean="0"/>
              <a:t>Multi-scope, aiming at a whole systems perspective, in contrast to specific component or disciplinary knowledge.  </a:t>
            </a:r>
          </a:p>
          <a:p>
            <a:pPr lvl="0"/>
            <a:r>
              <a:rPr lang="en-GB" dirty="0" smtClean="0"/>
              <a:t>Multi-</a:t>
            </a:r>
            <a:r>
              <a:rPr lang="en-GB" dirty="0" err="1" smtClean="0"/>
              <a:t>valent</a:t>
            </a:r>
            <a:r>
              <a:rPr lang="en-GB" dirty="0" smtClean="0"/>
              <a:t>, in combining different worldviews and systems of logic, e.g. social, technical, economic, ecological, political and cultural. </a:t>
            </a:r>
          </a:p>
          <a:p>
            <a:pPr lvl="0"/>
            <a:r>
              <a:rPr lang="en-GB" dirty="0" smtClean="0"/>
              <a:t>Multi-purpose, combining diagnostics / modelling / analysis, with prognostics / design / synthesis. </a:t>
            </a:r>
          </a:p>
          <a:p>
            <a:pPr lvl="0"/>
            <a:r>
              <a:rPr lang="en-GB" dirty="0" smtClean="0"/>
              <a:t>Multi-cognitive, with a reflexive process of deliberation, inter-subjective learning etc.  </a:t>
            </a:r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6512" y="-99392"/>
            <a:ext cx="91805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SCIENCE-3</a:t>
            </a:r>
            <a:endParaRPr lang="en-GB" sz="2800" b="1" i="1" dirty="0"/>
          </a:p>
        </p:txBody>
      </p:sp>
      <p:grpSp>
        <p:nvGrpSpPr>
          <p:cNvPr id="2" name="Group 9"/>
          <p:cNvGrpSpPr/>
          <p:nvPr/>
        </p:nvGrpSpPr>
        <p:grpSpPr>
          <a:xfrm>
            <a:off x="190371" y="626608"/>
            <a:ext cx="3733556" cy="4292668"/>
            <a:chOff x="190371" y="1080548"/>
            <a:chExt cx="4100676" cy="4652708"/>
          </a:xfrm>
        </p:grpSpPr>
        <p:pic>
          <p:nvPicPr>
            <p:cNvPr id="4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 t="13661"/>
            <a:stretch>
              <a:fillRect/>
            </a:stretch>
          </p:blipFill>
          <p:spPr bwMode="auto">
            <a:xfrm>
              <a:off x="190371" y="1080548"/>
              <a:ext cx="3593493" cy="206042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grpSp>
          <p:nvGrpSpPr>
            <p:cNvPr id="5" name="Group 3"/>
            <p:cNvGrpSpPr/>
            <p:nvPr/>
          </p:nvGrpSpPr>
          <p:grpSpPr>
            <a:xfrm>
              <a:off x="1592064" y="3573016"/>
              <a:ext cx="2619896" cy="2160240"/>
              <a:chOff x="6156176" y="4581128"/>
              <a:chExt cx="2987824" cy="2088232"/>
            </a:xfrm>
          </p:grpSpPr>
          <p:pic>
            <p:nvPicPr>
              <p:cNvPr id="6" name="Picture 2" descr="100_1090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18000" contrast="42000"/>
              </a:blip>
              <a:srcRect l="17133" t="20789" r="50111" b="49383"/>
              <a:stretch>
                <a:fillRect/>
              </a:stretch>
            </p:blipFill>
            <p:spPr bwMode="auto">
              <a:xfrm>
                <a:off x="6191672" y="4653136"/>
                <a:ext cx="2952328" cy="2016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Rectangle 6"/>
              <p:cNvSpPr/>
              <p:nvPr/>
            </p:nvSpPr>
            <p:spPr>
              <a:xfrm>
                <a:off x="6156176" y="4581128"/>
                <a:ext cx="720080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sp>
          <p:nvSpPr>
            <p:cNvPr id="8" name="Rounded Rectangular Callout 7"/>
            <p:cNvSpPr/>
            <p:nvPr/>
          </p:nvSpPr>
          <p:spPr>
            <a:xfrm>
              <a:off x="2736775" y="1908926"/>
              <a:ext cx="1554272" cy="1177781"/>
            </a:xfrm>
            <a:prstGeom prst="wedgeRoundRectCallout">
              <a:avLst>
                <a:gd name="adj1" fmla="val -67993"/>
                <a:gd name="adj2" fmla="val 145936"/>
                <a:gd name="adj3" fmla="val 16667"/>
              </a:avLst>
            </a:prstGeom>
            <a:solidFill>
              <a:srgbClr val="FFFF99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i="1" dirty="0" smtClean="0">
                  <a:solidFill>
                    <a:schemeClr val="tx1"/>
                  </a:solidFill>
                </a:rPr>
                <a:t>Mr President, here are the scenario modelling results</a:t>
              </a:r>
              <a:endParaRPr lang="en-GB" sz="1400" i="1" dirty="0">
                <a:solidFill>
                  <a:schemeClr val="tx1"/>
                </a:solidFill>
              </a:endParaRPr>
            </a:p>
          </p:txBody>
        </p:sp>
        <p:sp>
          <p:nvSpPr>
            <p:cNvPr id="9" name="Rounded Rectangular Callout 8"/>
            <p:cNvSpPr/>
            <p:nvPr/>
          </p:nvSpPr>
          <p:spPr>
            <a:xfrm>
              <a:off x="3240833" y="3345799"/>
              <a:ext cx="936104" cy="215341"/>
            </a:xfrm>
            <a:prstGeom prst="wedgeRoundRectCallout">
              <a:avLst>
                <a:gd name="adj1" fmla="val -67993"/>
                <a:gd name="adj2" fmla="val 145936"/>
                <a:gd name="adj3" fmla="val 16667"/>
              </a:avLst>
            </a:prstGeom>
            <a:solidFill>
              <a:srgbClr val="FFFF99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i="1" dirty="0" smtClean="0">
                  <a:solidFill>
                    <a:schemeClr val="tx1"/>
                  </a:solidFill>
                </a:rPr>
                <a:t>Thanks...</a:t>
              </a:r>
              <a:endParaRPr lang="en-GB" sz="1400" i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3074" name="Picture 2" descr="workingtogethe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999F93"/>
              </a:clrFrom>
              <a:clrTo>
                <a:srgbClr val="999F93">
                  <a:alpha val="0"/>
                </a:srgbClr>
              </a:clrTo>
            </a:clrChange>
            <a:lum bright="12000"/>
          </a:blip>
          <a:srcRect t="10672"/>
          <a:stretch>
            <a:fillRect/>
          </a:stretch>
        </p:blipFill>
        <p:spPr bwMode="auto">
          <a:xfrm>
            <a:off x="4770458" y="548681"/>
            <a:ext cx="4194029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2"/>
          <p:cNvGrpSpPr/>
          <p:nvPr/>
        </p:nvGrpSpPr>
        <p:grpSpPr>
          <a:xfrm>
            <a:off x="5492328" y="2292842"/>
            <a:ext cx="3112120" cy="1486310"/>
            <a:chOff x="5492328" y="4941168"/>
            <a:chExt cx="3112120" cy="1486310"/>
          </a:xfrm>
        </p:grpSpPr>
        <p:sp>
          <p:nvSpPr>
            <p:cNvPr id="9" name="Freeform 8"/>
            <p:cNvSpPr/>
            <p:nvPr/>
          </p:nvSpPr>
          <p:spPr>
            <a:xfrm>
              <a:off x="5492328" y="5347358"/>
              <a:ext cx="1239912" cy="715718"/>
            </a:xfrm>
            <a:custGeom>
              <a:avLst/>
              <a:gdLst>
                <a:gd name="connsiteX0" fmla="*/ 0 w 1029537"/>
                <a:gd name="connsiteY0" fmla="*/ 217673 h 435345"/>
                <a:gd name="connsiteX1" fmla="*/ 314284 w 1029537"/>
                <a:gd name="connsiteY1" fmla="*/ 17188 h 435345"/>
                <a:gd name="connsiteX2" fmla="*/ 514770 w 1029537"/>
                <a:gd name="connsiteY2" fmla="*/ 1 h 435345"/>
                <a:gd name="connsiteX3" fmla="*/ 715256 w 1029537"/>
                <a:gd name="connsiteY3" fmla="*/ 17188 h 435345"/>
                <a:gd name="connsiteX4" fmla="*/ 1029539 w 1029537"/>
                <a:gd name="connsiteY4" fmla="*/ 217674 h 435345"/>
                <a:gd name="connsiteX5" fmla="*/ 715256 w 1029537"/>
                <a:gd name="connsiteY5" fmla="*/ 418160 h 435345"/>
                <a:gd name="connsiteX6" fmla="*/ 514770 w 1029537"/>
                <a:gd name="connsiteY6" fmla="*/ 435347 h 435345"/>
                <a:gd name="connsiteX7" fmla="*/ 314284 w 1029537"/>
                <a:gd name="connsiteY7" fmla="*/ 418160 h 435345"/>
                <a:gd name="connsiteX8" fmla="*/ 1 w 1029537"/>
                <a:gd name="connsiteY8" fmla="*/ 217674 h 435345"/>
                <a:gd name="connsiteX9" fmla="*/ 0 w 1029537"/>
                <a:gd name="connsiteY9" fmla="*/ 217673 h 43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9537" h="435345">
                  <a:moveTo>
                    <a:pt x="0" y="217673"/>
                  </a:moveTo>
                  <a:cubicBezTo>
                    <a:pt x="1" y="130215"/>
                    <a:pt x="123788" y="51250"/>
                    <a:pt x="314284" y="17188"/>
                  </a:cubicBezTo>
                  <a:cubicBezTo>
                    <a:pt x="377720" y="5845"/>
                    <a:pt x="445895" y="1"/>
                    <a:pt x="514770" y="1"/>
                  </a:cubicBezTo>
                  <a:cubicBezTo>
                    <a:pt x="583645" y="1"/>
                    <a:pt x="651819" y="5846"/>
                    <a:pt x="715256" y="17188"/>
                  </a:cubicBezTo>
                  <a:cubicBezTo>
                    <a:pt x="905753" y="51250"/>
                    <a:pt x="1029540" y="130216"/>
                    <a:pt x="1029539" y="217674"/>
                  </a:cubicBezTo>
                  <a:cubicBezTo>
                    <a:pt x="1029539" y="305132"/>
                    <a:pt x="905752" y="384098"/>
                    <a:pt x="715256" y="418160"/>
                  </a:cubicBezTo>
                  <a:cubicBezTo>
                    <a:pt x="651820" y="429503"/>
                    <a:pt x="583645" y="435347"/>
                    <a:pt x="514770" y="435347"/>
                  </a:cubicBezTo>
                  <a:cubicBezTo>
                    <a:pt x="445895" y="435347"/>
                    <a:pt x="377721" y="429502"/>
                    <a:pt x="314284" y="418160"/>
                  </a:cubicBezTo>
                  <a:cubicBezTo>
                    <a:pt x="123787" y="384098"/>
                    <a:pt x="0" y="305132"/>
                    <a:pt x="1" y="217674"/>
                  </a:cubicBezTo>
                  <a:lnTo>
                    <a:pt x="0" y="21767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30000"/>
              </a:schemeClr>
            </a:solidFill>
            <a:ln w="12700">
              <a:solidFill>
                <a:schemeClr val="accent1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0" name="Freeform 9"/>
            <p:cNvSpPr/>
            <p:nvPr/>
          </p:nvSpPr>
          <p:spPr>
            <a:xfrm>
              <a:off x="7364536" y="5347358"/>
              <a:ext cx="1239912" cy="715718"/>
            </a:xfrm>
            <a:custGeom>
              <a:avLst/>
              <a:gdLst>
                <a:gd name="connsiteX0" fmla="*/ 0 w 1029537"/>
                <a:gd name="connsiteY0" fmla="*/ 217673 h 435345"/>
                <a:gd name="connsiteX1" fmla="*/ 314284 w 1029537"/>
                <a:gd name="connsiteY1" fmla="*/ 17188 h 435345"/>
                <a:gd name="connsiteX2" fmla="*/ 514770 w 1029537"/>
                <a:gd name="connsiteY2" fmla="*/ 1 h 435345"/>
                <a:gd name="connsiteX3" fmla="*/ 715256 w 1029537"/>
                <a:gd name="connsiteY3" fmla="*/ 17188 h 435345"/>
                <a:gd name="connsiteX4" fmla="*/ 1029539 w 1029537"/>
                <a:gd name="connsiteY4" fmla="*/ 217674 h 435345"/>
                <a:gd name="connsiteX5" fmla="*/ 715256 w 1029537"/>
                <a:gd name="connsiteY5" fmla="*/ 418160 h 435345"/>
                <a:gd name="connsiteX6" fmla="*/ 514770 w 1029537"/>
                <a:gd name="connsiteY6" fmla="*/ 435347 h 435345"/>
                <a:gd name="connsiteX7" fmla="*/ 314284 w 1029537"/>
                <a:gd name="connsiteY7" fmla="*/ 418160 h 435345"/>
                <a:gd name="connsiteX8" fmla="*/ 1 w 1029537"/>
                <a:gd name="connsiteY8" fmla="*/ 217674 h 435345"/>
                <a:gd name="connsiteX9" fmla="*/ 0 w 1029537"/>
                <a:gd name="connsiteY9" fmla="*/ 217673 h 43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9537" h="435345">
                  <a:moveTo>
                    <a:pt x="0" y="217673"/>
                  </a:moveTo>
                  <a:cubicBezTo>
                    <a:pt x="1" y="130215"/>
                    <a:pt x="123788" y="51250"/>
                    <a:pt x="314284" y="17188"/>
                  </a:cubicBezTo>
                  <a:cubicBezTo>
                    <a:pt x="377720" y="5845"/>
                    <a:pt x="445895" y="1"/>
                    <a:pt x="514770" y="1"/>
                  </a:cubicBezTo>
                  <a:cubicBezTo>
                    <a:pt x="583645" y="1"/>
                    <a:pt x="651819" y="5846"/>
                    <a:pt x="715256" y="17188"/>
                  </a:cubicBezTo>
                  <a:cubicBezTo>
                    <a:pt x="905753" y="51250"/>
                    <a:pt x="1029540" y="130216"/>
                    <a:pt x="1029539" y="217674"/>
                  </a:cubicBezTo>
                  <a:cubicBezTo>
                    <a:pt x="1029539" y="305132"/>
                    <a:pt x="905752" y="384098"/>
                    <a:pt x="715256" y="418160"/>
                  </a:cubicBezTo>
                  <a:cubicBezTo>
                    <a:pt x="651820" y="429503"/>
                    <a:pt x="583645" y="435347"/>
                    <a:pt x="514770" y="435347"/>
                  </a:cubicBezTo>
                  <a:cubicBezTo>
                    <a:pt x="445895" y="435347"/>
                    <a:pt x="377721" y="429502"/>
                    <a:pt x="314284" y="418160"/>
                  </a:cubicBezTo>
                  <a:cubicBezTo>
                    <a:pt x="123787" y="384098"/>
                    <a:pt x="0" y="305132"/>
                    <a:pt x="1" y="217674"/>
                  </a:cubicBezTo>
                  <a:lnTo>
                    <a:pt x="0" y="21767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30000"/>
              </a:schemeClr>
            </a:solidFill>
            <a:ln w="12700">
              <a:solidFill>
                <a:schemeClr val="accent1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5966934" y="5711760"/>
              <a:ext cx="1239912" cy="715718"/>
            </a:xfrm>
            <a:custGeom>
              <a:avLst/>
              <a:gdLst>
                <a:gd name="connsiteX0" fmla="*/ 0 w 1029537"/>
                <a:gd name="connsiteY0" fmla="*/ 217673 h 435345"/>
                <a:gd name="connsiteX1" fmla="*/ 314284 w 1029537"/>
                <a:gd name="connsiteY1" fmla="*/ 17188 h 435345"/>
                <a:gd name="connsiteX2" fmla="*/ 514770 w 1029537"/>
                <a:gd name="connsiteY2" fmla="*/ 1 h 435345"/>
                <a:gd name="connsiteX3" fmla="*/ 715256 w 1029537"/>
                <a:gd name="connsiteY3" fmla="*/ 17188 h 435345"/>
                <a:gd name="connsiteX4" fmla="*/ 1029539 w 1029537"/>
                <a:gd name="connsiteY4" fmla="*/ 217674 h 435345"/>
                <a:gd name="connsiteX5" fmla="*/ 715256 w 1029537"/>
                <a:gd name="connsiteY5" fmla="*/ 418160 h 435345"/>
                <a:gd name="connsiteX6" fmla="*/ 514770 w 1029537"/>
                <a:gd name="connsiteY6" fmla="*/ 435347 h 435345"/>
                <a:gd name="connsiteX7" fmla="*/ 314284 w 1029537"/>
                <a:gd name="connsiteY7" fmla="*/ 418160 h 435345"/>
                <a:gd name="connsiteX8" fmla="*/ 1 w 1029537"/>
                <a:gd name="connsiteY8" fmla="*/ 217674 h 435345"/>
                <a:gd name="connsiteX9" fmla="*/ 0 w 1029537"/>
                <a:gd name="connsiteY9" fmla="*/ 217673 h 43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9537" h="435345">
                  <a:moveTo>
                    <a:pt x="0" y="217673"/>
                  </a:moveTo>
                  <a:cubicBezTo>
                    <a:pt x="1" y="130215"/>
                    <a:pt x="123788" y="51250"/>
                    <a:pt x="314284" y="17188"/>
                  </a:cubicBezTo>
                  <a:cubicBezTo>
                    <a:pt x="377720" y="5845"/>
                    <a:pt x="445895" y="1"/>
                    <a:pt x="514770" y="1"/>
                  </a:cubicBezTo>
                  <a:cubicBezTo>
                    <a:pt x="583645" y="1"/>
                    <a:pt x="651819" y="5846"/>
                    <a:pt x="715256" y="17188"/>
                  </a:cubicBezTo>
                  <a:cubicBezTo>
                    <a:pt x="905753" y="51250"/>
                    <a:pt x="1029540" y="130216"/>
                    <a:pt x="1029539" y="217674"/>
                  </a:cubicBezTo>
                  <a:cubicBezTo>
                    <a:pt x="1029539" y="305132"/>
                    <a:pt x="905752" y="384098"/>
                    <a:pt x="715256" y="418160"/>
                  </a:cubicBezTo>
                  <a:cubicBezTo>
                    <a:pt x="651820" y="429503"/>
                    <a:pt x="583645" y="435347"/>
                    <a:pt x="514770" y="435347"/>
                  </a:cubicBezTo>
                  <a:cubicBezTo>
                    <a:pt x="445895" y="435347"/>
                    <a:pt x="377721" y="429502"/>
                    <a:pt x="314284" y="418160"/>
                  </a:cubicBezTo>
                  <a:cubicBezTo>
                    <a:pt x="123787" y="384098"/>
                    <a:pt x="0" y="305132"/>
                    <a:pt x="1" y="217674"/>
                  </a:cubicBezTo>
                  <a:lnTo>
                    <a:pt x="0" y="21767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30000"/>
              </a:schemeClr>
            </a:solidFill>
            <a:ln w="12700">
              <a:solidFill>
                <a:schemeClr val="accent1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" name="Freeform 11"/>
            <p:cNvSpPr/>
            <p:nvPr/>
          </p:nvSpPr>
          <p:spPr>
            <a:xfrm>
              <a:off x="6813189" y="5711760"/>
              <a:ext cx="1239912" cy="715718"/>
            </a:xfrm>
            <a:custGeom>
              <a:avLst/>
              <a:gdLst>
                <a:gd name="connsiteX0" fmla="*/ 0 w 1029537"/>
                <a:gd name="connsiteY0" fmla="*/ 217673 h 435345"/>
                <a:gd name="connsiteX1" fmla="*/ 314284 w 1029537"/>
                <a:gd name="connsiteY1" fmla="*/ 17188 h 435345"/>
                <a:gd name="connsiteX2" fmla="*/ 514770 w 1029537"/>
                <a:gd name="connsiteY2" fmla="*/ 1 h 435345"/>
                <a:gd name="connsiteX3" fmla="*/ 715256 w 1029537"/>
                <a:gd name="connsiteY3" fmla="*/ 17188 h 435345"/>
                <a:gd name="connsiteX4" fmla="*/ 1029539 w 1029537"/>
                <a:gd name="connsiteY4" fmla="*/ 217674 h 435345"/>
                <a:gd name="connsiteX5" fmla="*/ 715256 w 1029537"/>
                <a:gd name="connsiteY5" fmla="*/ 418160 h 435345"/>
                <a:gd name="connsiteX6" fmla="*/ 514770 w 1029537"/>
                <a:gd name="connsiteY6" fmla="*/ 435347 h 435345"/>
                <a:gd name="connsiteX7" fmla="*/ 314284 w 1029537"/>
                <a:gd name="connsiteY7" fmla="*/ 418160 h 435345"/>
                <a:gd name="connsiteX8" fmla="*/ 1 w 1029537"/>
                <a:gd name="connsiteY8" fmla="*/ 217674 h 435345"/>
                <a:gd name="connsiteX9" fmla="*/ 0 w 1029537"/>
                <a:gd name="connsiteY9" fmla="*/ 217673 h 43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9537" h="435345">
                  <a:moveTo>
                    <a:pt x="0" y="217673"/>
                  </a:moveTo>
                  <a:cubicBezTo>
                    <a:pt x="1" y="130215"/>
                    <a:pt x="123788" y="51250"/>
                    <a:pt x="314284" y="17188"/>
                  </a:cubicBezTo>
                  <a:cubicBezTo>
                    <a:pt x="377720" y="5845"/>
                    <a:pt x="445895" y="1"/>
                    <a:pt x="514770" y="1"/>
                  </a:cubicBezTo>
                  <a:cubicBezTo>
                    <a:pt x="583645" y="1"/>
                    <a:pt x="651819" y="5846"/>
                    <a:pt x="715256" y="17188"/>
                  </a:cubicBezTo>
                  <a:cubicBezTo>
                    <a:pt x="905753" y="51250"/>
                    <a:pt x="1029540" y="130216"/>
                    <a:pt x="1029539" y="217674"/>
                  </a:cubicBezTo>
                  <a:cubicBezTo>
                    <a:pt x="1029539" y="305132"/>
                    <a:pt x="905752" y="384098"/>
                    <a:pt x="715256" y="418160"/>
                  </a:cubicBezTo>
                  <a:cubicBezTo>
                    <a:pt x="651820" y="429503"/>
                    <a:pt x="583645" y="435347"/>
                    <a:pt x="514770" y="435347"/>
                  </a:cubicBezTo>
                  <a:cubicBezTo>
                    <a:pt x="445895" y="435347"/>
                    <a:pt x="377721" y="429502"/>
                    <a:pt x="314284" y="418160"/>
                  </a:cubicBezTo>
                  <a:cubicBezTo>
                    <a:pt x="123787" y="384098"/>
                    <a:pt x="0" y="305132"/>
                    <a:pt x="1" y="217674"/>
                  </a:cubicBezTo>
                  <a:lnTo>
                    <a:pt x="0" y="21767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30000"/>
              </a:schemeClr>
            </a:solidFill>
            <a:ln w="12700">
              <a:solidFill>
                <a:schemeClr val="accent1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3" name="Freeform 12"/>
            <p:cNvSpPr/>
            <p:nvPr/>
          </p:nvSpPr>
          <p:spPr>
            <a:xfrm>
              <a:off x="6813189" y="4941168"/>
              <a:ext cx="1239912" cy="715718"/>
            </a:xfrm>
            <a:custGeom>
              <a:avLst/>
              <a:gdLst>
                <a:gd name="connsiteX0" fmla="*/ 0 w 1029537"/>
                <a:gd name="connsiteY0" fmla="*/ 217673 h 435345"/>
                <a:gd name="connsiteX1" fmla="*/ 314284 w 1029537"/>
                <a:gd name="connsiteY1" fmla="*/ 17188 h 435345"/>
                <a:gd name="connsiteX2" fmla="*/ 514770 w 1029537"/>
                <a:gd name="connsiteY2" fmla="*/ 1 h 435345"/>
                <a:gd name="connsiteX3" fmla="*/ 715256 w 1029537"/>
                <a:gd name="connsiteY3" fmla="*/ 17188 h 435345"/>
                <a:gd name="connsiteX4" fmla="*/ 1029539 w 1029537"/>
                <a:gd name="connsiteY4" fmla="*/ 217674 h 435345"/>
                <a:gd name="connsiteX5" fmla="*/ 715256 w 1029537"/>
                <a:gd name="connsiteY5" fmla="*/ 418160 h 435345"/>
                <a:gd name="connsiteX6" fmla="*/ 514770 w 1029537"/>
                <a:gd name="connsiteY6" fmla="*/ 435347 h 435345"/>
                <a:gd name="connsiteX7" fmla="*/ 314284 w 1029537"/>
                <a:gd name="connsiteY7" fmla="*/ 418160 h 435345"/>
                <a:gd name="connsiteX8" fmla="*/ 1 w 1029537"/>
                <a:gd name="connsiteY8" fmla="*/ 217674 h 435345"/>
                <a:gd name="connsiteX9" fmla="*/ 0 w 1029537"/>
                <a:gd name="connsiteY9" fmla="*/ 217673 h 43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9537" h="435345">
                  <a:moveTo>
                    <a:pt x="0" y="217673"/>
                  </a:moveTo>
                  <a:cubicBezTo>
                    <a:pt x="1" y="130215"/>
                    <a:pt x="123788" y="51250"/>
                    <a:pt x="314284" y="17188"/>
                  </a:cubicBezTo>
                  <a:cubicBezTo>
                    <a:pt x="377720" y="5845"/>
                    <a:pt x="445895" y="1"/>
                    <a:pt x="514770" y="1"/>
                  </a:cubicBezTo>
                  <a:cubicBezTo>
                    <a:pt x="583645" y="1"/>
                    <a:pt x="651819" y="5846"/>
                    <a:pt x="715256" y="17188"/>
                  </a:cubicBezTo>
                  <a:cubicBezTo>
                    <a:pt x="905753" y="51250"/>
                    <a:pt x="1029540" y="130216"/>
                    <a:pt x="1029539" y="217674"/>
                  </a:cubicBezTo>
                  <a:cubicBezTo>
                    <a:pt x="1029539" y="305132"/>
                    <a:pt x="905752" y="384098"/>
                    <a:pt x="715256" y="418160"/>
                  </a:cubicBezTo>
                  <a:cubicBezTo>
                    <a:pt x="651820" y="429503"/>
                    <a:pt x="583645" y="435347"/>
                    <a:pt x="514770" y="435347"/>
                  </a:cubicBezTo>
                  <a:cubicBezTo>
                    <a:pt x="445895" y="435347"/>
                    <a:pt x="377721" y="429502"/>
                    <a:pt x="314284" y="418160"/>
                  </a:cubicBezTo>
                  <a:cubicBezTo>
                    <a:pt x="123787" y="384098"/>
                    <a:pt x="0" y="305132"/>
                    <a:pt x="1" y="217674"/>
                  </a:cubicBezTo>
                  <a:lnTo>
                    <a:pt x="0" y="21767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30000"/>
              </a:schemeClr>
            </a:solidFill>
            <a:ln w="12700">
              <a:solidFill>
                <a:schemeClr val="accent1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4" name="Freeform 13"/>
            <p:cNvSpPr/>
            <p:nvPr/>
          </p:nvSpPr>
          <p:spPr>
            <a:xfrm>
              <a:off x="5966934" y="4941168"/>
              <a:ext cx="1239912" cy="715718"/>
            </a:xfrm>
            <a:custGeom>
              <a:avLst/>
              <a:gdLst>
                <a:gd name="connsiteX0" fmla="*/ 0 w 1029537"/>
                <a:gd name="connsiteY0" fmla="*/ 217673 h 435345"/>
                <a:gd name="connsiteX1" fmla="*/ 314284 w 1029537"/>
                <a:gd name="connsiteY1" fmla="*/ 17188 h 435345"/>
                <a:gd name="connsiteX2" fmla="*/ 514770 w 1029537"/>
                <a:gd name="connsiteY2" fmla="*/ 1 h 435345"/>
                <a:gd name="connsiteX3" fmla="*/ 715256 w 1029537"/>
                <a:gd name="connsiteY3" fmla="*/ 17188 h 435345"/>
                <a:gd name="connsiteX4" fmla="*/ 1029539 w 1029537"/>
                <a:gd name="connsiteY4" fmla="*/ 217674 h 435345"/>
                <a:gd name="connsiteX5" fmla="*/ 715256 w 1029537"/>
                <a:gd name="connsiteY5" fmla="*/ 418160 h 435345"/>
                <a:gd name="connsiteX6" fmla="*/ 514770 w 1029537"/>
                <a:gd name="connsiteY6" fmla="*/ 435347 h 435345"/>
                <a:gd name="connsiteX7" fmla="*/ 314284 w 1029537"/>
                <a:gd name="connsiteY7" fmla="*/ 418160 h 435345"/>
                <a:gd name="connsiteX8" fmla="*/ 1 w 1029537"/>
                <a:gd name="connsiteY8" fmla="*/ 217674 h 435345"/>
                <a:gd name="connsiteX9" fmla="*/ 0 w 1029537"/>
                <a:gd name="connsiteY9" fmla="*/ 217673 h 43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9537" h="435345">
                  <a:moveTo>
                    <a:pt x="0" y="217673"/>
                  </a:moveTo>
                  <a:cubicBezTo>
                    <a:pt x="1" y="130215"/>
                    <a:pt x="123788" y="51250"/>
                    <a:pt x="314284" y="17188"/>
                  </a:cubicBezTo>
                  <a:cubicBezTo>
                    <a:pt x="377720" y="5845"/>
                    <a:pt x="445895" y="1"/>
                    <a:pt x="514770" y="1"/>
                  </a:cubicBezTo>
                  <a:cubicBezTo>
                    <a:pt x="583645" y="1"/>
                    <a:pt x="651819" y="5846"/>
                    <a:pt x="715256" y="17188"/>
                  </a:cubicBezTo>
                  <a:cubicBezTo>
                    <a:pt x="905753" y="51250"/>
                    <a:pt x="1029540" y="130216"/>
                    <a:pt x="1029539" y="217674"/>
                  </a:cubicBezTo>
                  <a:cubicBezTo>
                    <a:pt x="1029539" y="305132"/>
                    <a:pt x="905752" y="384098"/>
                    <a:pt x="715256" y="418160"/>
                  </a:cubicBezTo>
                  <a:cubicBezTo>
                    <a:pt x="651820" y="429503"/>
                    <a:pt x="583645" y="435347"/>
                    <a:pt x="514770" y="435347"/>
                  </a:cubicBezTo>
                  <a:cubicBezTo>
                    <a:pt x="445895" y="435347"/>
                    <a:pt x="377721" y="429502"/>
                    <a:pt x="314284" y="418160"/>
                  </a:cubicBezTo>
                  <a:cubicBezTo>
                    <a:pt x="123787" y="384098"/>
                    <a:pt x="0" y="305132"/>
                    <a:pt x="1" y="217674"/>
                  </a:cubicBezTo>
                  <a:lnTo>
                    <a:pt x="0" y="21767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30000"/>
              </a:schemeClr>
            </a:solidFill>
            <a:ln w="12700">
              <a:solidFill>
                <a:schemeClr val="accent1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200" dirty="0" smtClean="0">
                  <a:solidFill>
                    <a:schemeClr val="tx1"/>
                  </a:solidFill>
                </a:rPr>
                <a:t> </a:t>
              </a:r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95635"/>
            <a:ext cx="1039738" cy="7489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1403648" y="1728391"/>
            <a:ext cx="18002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Research results are presented to the ‘policy-makers’</a:t>
            </a:r>
            <a:endParaRPr lang="en-GB" sz="130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1268760"/>
            <a:ext cx="4427984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SYNDROMES: SCIENCE-1.0-2.0</a:t>
            </a:r>
            <a:endParaRPr lang="en-GB" sz="1600" b="1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4687166" y="1290246"/>
            <a:ext cx="4421338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SYNERGISTIC SCIENCE-3.0</a:t>
            </a:r>
            <a:endParaRPr lang="en-GB" sz="16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1643041" y="3672607"/>
            <a:ext cx="141679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Policy engages with business &amp; technology</a:t>
            </a:r>
            <a:endParaRPr lang="en-GB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404615" y="261228"/>
            <a:ext cx="175156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Each domain has a distinct logic, worldview, learning &amp; intelligence,  cognitive process... </a:t>
            </a:r>
            <a:endParaRPr lang="en-GB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5148064" y="4176663"/>
            <a:ext cx="20162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Synergistic knowledge:  interface zones &amp; inter-connectors </a:t>
            </a:r>
            <a:endParaRPr lang="en-GB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" y="3560529"/>
            <a:ext cx="17636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Mono-</a:t>
            </a:r>
            <a:r>
              <a:rPr lang="en-GB" sz="1300" dirty="0" err="1" smtClean="0"/>
              <a:t>valent</a:t>
            </a:r>
            <a:r>
              <a:rPr lang="en-GB" sz="1300" dirty="0" smtClean="0"/>
              <a:t> ‘reality’:  works best with technical problems, of low uncertainty &amp; low controversy</a:t>
            </a:r>
            <a:endParaRPr lang="en-GB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7164288" y="4176663"/>
            <a:ext cx="18002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Synergistic learning: process of multi-cognitive discovery</a:t>
            </a:r>
            <a:endParaRPr lang="en-GB" sz="1300" dirty="0"/>
          </a:p>
        </p:txBody>
      </p:sp>
      <p:sp>
        <p:nvSpPr>
          <p:cNvPr id="36" name="TextBox 35"/>
          <p:cNvSpPr txBox="1"/>
          <p:nvPr/>
        </p:nvSpPr>
        <p:spPr>
          <a:xfrm>
            <a:off x="2483768" y="188640"/>
            <a:ext cx="184884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Synergistic ‘reality’:  works best with societal challenges: a multiplicity of mutual exchange &amp; inter-subjective learning</a:t>
            </a:r>
            <a:endParaRPr lang="en-GB" sz="1300" dirty="0"/>
          </a:p>
        </p:txBody>
      </p:sp>
      <p:sp>
        <p:nvSpPr>
          <p:cNvPr id="50" name="Arc 49"/>
          <p:cNvSpPr/>
          <p:nvPr/>
        </p:nvSpPr>
        <p:spPr>
          <a:xfrm rot="5400000">
            <a:off x="7558898" y="2195185"/>
            <a:ext cx="330145" cy="696895"/>
          </a:xfrm>
          <a:prstGeom prst="arc">
            <a:avLst>
              <a:gd name="adj1" fmla="val 5949210"/>
              <a:gd name="adj2" fmla="val 15424173"/>
            </a:avLst>
          </a:prstGeom>
          <a:ln w="76200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00"/>
          </a:p>
        </p:txBody>
      </p:sp>
      <p:sp>
        <p:nvSpPr>
          <p:cNvPr id="51" name="Arc 50"/>
          <p:cNvSpPr/>
          <p:nvPr/>
        </p:nvSpPr>
        <p:spPr>
          <a:xfrm rot="9900000">
            <a:off x="7964140" y="2913467"/>
            <a:ext cx="330145" cy="696895"/>
          </a:xfrm>
          <a:prstGeom prst="arc">
            <a:avLst>
              <a:gd name="adj1" fmla="val 5949210"/>
              <a:gd name="adj2" fmla="val 15424173"/>
            </a:avLst>
          </a:prstGeom>
          <a:ln w="76200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00"/>
          </a:p>
        </p:txBody>
      </p:sp>
      <p:sp>
        <p:nvSpPr>
          <p:cNvPr id="52" name="Arc 51"/>
          <p:cNvSpPr/>
          <p:nvPr/>
        </p:nvSpPr>
        <p:spPr>
          <a:xfrm rot="14400000">
            <a:off x="7090695" y="3355405"/>
            <a:ext cx="330145" cy="696895"/>
          </a:xfrm>
          <a:prstGeom prst="arc">
            <a:avLst>
              <a:gd name="adj1" fmla="val 5949210"/>
              <a:gd name="adj2" fmla="val 15424173"/>
            </a:avLst>
          </a:prstGeom>
          <a:ln w="76200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00"/>
          </a:p>
        </p:txBody>
      </p:sp>
      <p:sp>
        <p:nvSpPr>
          <p:cNvPr id="53" name="Arc 52"/>
          <p:cNvSpPr/>
          <p:nvPr/>
        </p:nvSpPr>
        <p:spPr>
          <a:xfrm rot="16200000">
            <a:off x="6010575" y="3211390"/>
            <a:ext cx="330145" cy="696895"/>
          </a:xfrm>
          <a:prstGeom prst="arc">
            <a:avLst>
              <a:gd name="adj1" fmla="val 5949210"/>
              <a:gd name="adj2" fmla="val 15424173"/>
            </a:avLst>
          </a:prstGeom>
          <a:ln w="76200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00"/>
          </a:p>
        </p:txBody>
      </p:sp>
      <p:sp>
        <p:nvSpPr>
          <p:cNvPr id="54" name="Arc 53"/>
          <p:cNvSpPr/>
          <p:nvPr/>
        </p:nvSpPr>
        <p:spPr>
          <a:xfrm rot="20700000">
            <a:off x="5669462" y="2481419"/>
            <a:ext cx="330145" cy="696895"/>
          </a:xfrm>
          <a:prstGeom prst="arc">
            <a:avLst>
              <a:gd name="adj1" fmla="val 5949210"/>
              <a:gd name="adj2" fmla="val 15424173"/>
            </a:avLst>
          </a:prstGeom>
          <a:ln w="76200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00"/>
          </a:p>
        </p:txBody>
      </p:sp>
      <p:sp>
        <p:nvSpPr>
          <p:cNvPr id="55" name="Arc 54"/>
          <p:cNvSpPr/>
          <p:nvPr/>
        </p:nvSpPr>
        <p:spPr>
          <a:xfrm rot="3600000">
            <a:off x="6406770" y="2203278"/>
            <a:ext cx="330145" cy="696895"/>
          </a:xfrm>
          <a:prstGeom prst="arc">
            <a:avLst>
              <a:gd name="adj1" fmla="val 5949210"/>
              <a:gd name="adj2" fmla="val 15424173"/>
            </a:avLst>
          </a:prstGeom>
          <a:ln w="76200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00"/>
          </a:p>
        </p:txBody>
      </p:sp>
      <p:sp>
        <p:nvSpPr>
          <p:cNvPr id="56" name="TextBox 55"/>
          <p:cNvSpPr txBox="1"/>
          <p:nvPr/>
        </p:nvSpPr>
        <p:spPr>
          <a:xfrm>
            <a:off x="7403680" y="3744615"/>
            <a:ext cx="12727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Big data, AI, social media</a:t>
            </a:r>
            <a:endParaRPr lang="en-GB" sz="1300" dirty="0"/>
          </a:p>
        </p:txBody>
      </p:sp>
      <p:sp>
        <p:nvSpPr>
          <p:cNvPr id="57" name="TextBox 56"/>
          <p:cNvSpPr txBox="1"/>
          <p:nvPr/>
        </p:nvSpPr>
        <p:spPr>
          <a:xfrm>
            <a:off x="5508104" y="1700808"/>
            <a:ext cx="15608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Community &amp; citizen science</a:t>
            </a:r>
            <a:endParaRPr lang="en-GB" sz="1300" dirty="0"/>
          </a:p>
        </p:txBody>
      </p:sp>
      <p:sp>
        <p:nvSpPr>
          <p:cNvPr id="58" name="TextBox 57"/>
          <p:cNvSpPr txBox="1"/>
          <p:nvPr/>
        </p:nvSpPr>
        <p:spPr>
          <a:xfrm>
            <a:off x="5148064" y="3744615"/>
            <a:ext cx="15608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Inter-subjective &amp;  ‘Responsible R&amp;I’</a:t>
            </a:r>
            <a:endParaRPr lang="en-GB" sz="1300" dirty="0"/>
          </a:p>
        </p:txBody>
      </p:sp>
      <p:sp>
        <p:nvSpPr>
          <p:cNvPr id="59" name="TextBox 58"/>
          <p:cNvSpPr txBox="1"/>
          <p:nvPr/>
        </p:nvSpPr>
        <p:spPr>
          <a:xfrm>
            <a:off x="7619704" y="1700808"/>
            <a:ext cx="156080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Knowledge exchange, transfer, action learning </a:t>
            </a:r>
            <a:endParaRPr lang="en-GB" sz="1300" dirty="0"/>
          </a:p>
        </p:txBody>
      </p:sp>
      <p:sp>
        <p:nvSpPr>
          <p:cNvPr id="60" name="TextBox 59"/>
          <p:cNvSpPr txBox="1"/>
          <p:nvPr/>
        </p:nvSpPr>
        <p:spPr>
          <a:xfrm>
            <a:off x="8123760" y="2952527"/>
            <a:ext cx="127277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Knowledge exchange, transfer</a:t>
            </a:r>
            <a:endParaRPr lang="en-GB" sz="1300" dirty="0"/>
          </a:p>
        </p:txBody>
      </p:sp>
      <p:sp>
        <p:nvSpPr>
          <p:cNvPr id="61" name="Freeform 60"/>
          <p:cNvSpPr/>
          <p:nvPr/>
        </p:nvSpPr>
        <p:spPr>
          <a:xfrm>
            <a:off x="6176334" y="2499466"/>
            <a:ext cx="759072" cy="404353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Social  </a:t>
            </a:r>
          </a:p>
        </p:txBody>
      </p:sp>
      <p:sp>
        <p:nvSpPr>
          <p:cNvPr id="62" name="Freeform 61"/>
          <p:cNvSpPr/>
          <p:nvPr/>
        </p:nvSpPr>
        <p:spPr>
          <a:xfrm>
            <a:off x="5719339" y="2835586"/>
            <a:ext cx="759072" cy="404353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Ecology</a:t>
            </a:r>
          </a:p>
        </p:txBody>
      </p:sp>
      <p:sp>
        <p:nvSpPr>
          <p:cNvPr id="63" name="Freeform 62"/>
          <p:cNvSpPr/>
          <p:nvPr/>
        </p:nvSpPr>
        <p:spPr>
          <a:xfrm>
            <a:off x="6209159" y="3169250"/>
            <a:ext cx="759072" cy="404353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Culture   </a:t>
            </a:r>
          </a:p>
        </p:txBody>
      </p:sp>
      <p:sp>
        <p:nvSpPr>
          <p:cNvPr id="64" name="Freeform 63"/>
          <p:cNvSpPr/>
          <p:nvPr/>
        </p:nvSpPr>
        <p:spPr>
          <a:xfrm>
            <a:off x="6968232" y="3169250"/>
            <a:ext cx="759072" cy="404353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Technology </a:t>
            </a:r>
          </a:p>
        </p:txBody>
      </p:sp>
      <p:sp>
        <p:nvSpPr>
          <p:cNvPr id="65" name="Freeform 64"/>
          <p:cNvSpPr/>
          <p:nvPr/>
        </p:nvSpPr>
        <p:spPr>
          <a:xfrm>
            <a:off x="7531827" y="2838014"/>
            <a:ext cx="759072" cy="404353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Economics </a:t>
            </a:r>
          </a:p>
        </p:txBody>
      </p:sp>
      <p:sp>
        <p:nvSpPr>
          <p:cNvPr id="66" name="Freeform 65"/>
          <p:cNvSpPr/>
          <p:nvPr/>
        </p:nvSpPr>
        <p:spPr>
          <a:xfrm>
            <a:off x="6946926" y="2499466"/>
            <a:ext cx="759072" cy="404353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Policy </a:t>
            </a:r>
          </a:p>
        </p:txBody>
      </p:sp>
      <p:grpSp>
        <p:nvGrpSpPr>
          <p:cNvPr id="4" name="Group 387"/>
          <p:cNvGrpSpPr/>
          <p:nvPr/>
        </p:nvGrpSpPr>
        <p:grpSpPr>
          <a:xfrm>
            <a:off x="6353589" y="2649162"/>
            <a:ext cx="1146046" cy="743108"/>
            <a:chOff x="494630" y="3796475"/>
            <a:chExt cx="2023657" cy="1688480"/>
          </a:xfrm>
        </p:grpSpPr>
        <p:sp>
          <p:nvSpPr>
            <p:cNvPr id="68" name="Oval 67"/>
            <p:cNvSpPr/>
            <p:nvPr/>
          </p:nvSpPr>
          <p:spPr>
            <a:xfrm rot="9900000">
              <a:off x="494630" y="4478951"/>
              <a:ext cx="2023657" cy="323534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00"/>
            </a:p>
          </p:txBody>
        </p:sp>
        <p:sp>
          <p:nvSpPr>
            <p:cNvPr id="69" name="Oval 68"/>
            <p:cNvSpPr/>
            <p:nvPr/>
          </p:nvSpPr>
          <p:spPr>
            <a:xfrm rot="11700000">
              <a:off x="494630" y="4488446"/>
              <a:ext cx="2023657" cy="304544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00"/>
            </a:p>
          </p:txBody>
        </p:sp>
        <p:sp>
          <p:nvSpPr>
            <p:cNvPr id="70" name="Oval 69"/>
            <p:cNvSpPr/>
            <p:nvPr/>
          </p:nvSpPr>
          <p:spPr>
            <a:xfrm rot="13500000">
              <a:off x="662219" y="4402852"/>
              <a:ext cx="1688480" cy="475725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00"/>
            </a:p>
          </p:txBody>
        </p:sp>
        <p:sp>
          <p:nvSpPr>
            <p:cNvPr id="71" name="Oval 70"/>
            <p:cNvSpPr/>
            <p:nvPr/>
          </p:nvSpPr>
          <p:spPr>
            <a:xfrm rot="18900000">
              <a:off x="833909" y="4327493"/>
              <a:ext cx="1336070" cy="572562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00"/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4716016" y="2808511"/>
            <a:ext cx="10081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Integrated systems science</a:t>
            </a:r>
            <a:endParaRPr lang="en-GB" sz="1300" dirty="0"/>
          </a:p>
        </p:txBody>
      </p:sp>
      <p:cxnSp>
        <p:nvCxnSpPr>
          <p:cNvPr id="75" name="Straight Arrow Connector 74"/>
          <p:cNvCxnSpPr>
            <a:stCxn id="85" idx="4"/>
            <a:endCxn id="89" idx="7"/>
          </p:cNvCxnSpPr>
          <p:nvPr/>
        </p:nvCxnSpPr>
        <p:spPr>
          <a:xfrm flipV="1">
            <a:off x="1395564" y="2795550"/>
            <a:ext cx="998031" cy="253672"/>
          </a:xfrm>
          <a:prstGeom prst="straightConnector1">
            <a:avLst/>
          </a:prstGeom>
          <a:ln w="19050"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Freeform 83"/>
          <p:cNvSpPr/>
          <p:nvPr/>
        </p:nvSpPr>
        <p:spPr>
          <a:xfrm>
            <a:off x="1170859" y="2435595"/>
            <a:ext cx="804242" cy="374748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Social  </a:t>
            </a:r>
          </a:p>
        </p:txBody>
      </p:sp>
      <p:sp>
        <p:nvSpPr>
          <p:cNvPr id="85" name="Freeform 84"/>
          <p:cNvSpPr/>
          <p:nvPr/>
        </p:nvSpPr>
        <p:spPr>
          <a:xfrm>
            <a:off x="591320" y="2861847"/>
            <a:ext cx="804242" cy="374748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Ecology</a:t>
            </a:r>
          </a:p>
        </p:txBody>
      </p:sp>
      <p:sp>
        <p:nvSpPr>
          <p:cNvPr id="86" name="Freeform 85"/>
          <p:cNvSpPr/>
          <p:nvPr/>
        </p:nvSpPr>
        <p:spPr>
          <a:xfrm>
            <a:off x="1212486" y="3284984"/>
            <a:ext cx="804242" cy="374748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Culture   </a:t>
            </a:r>
          </a:p>
        </p:txBody>
      </p:sp>
      <p:sp>
        <p:nvSpPr>
          <p:cNvPr id="87" name="Freeform 86"/>
          <p:cNvSpPr/>
          <p:nvPr/>
        </p:nvSpPr>
        <p:spPr>
          <a:xfrm>
            <a:off x="2175106" y="3284984"/>
            <a:ext cx="804242" cy="374748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Technology </a:t>
            </a:r>
          </a:p>
        </p:txBody>
      </p:sp>
      <p:sp>
        <p:nvSpPr>
          <p:cNvPr id="88" name="Freeform 87"/>
          <p:cNvSpPr/>
          <p:nvPr/>
        </p:nvSpPr>
        <p:spPr>
          <a:xfrm>
            <a:off x="2868166" y="2864926"/>
            <a:ext cx="804242" cy="374748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Economics </a:t>
            </a:r>
          </a:p>
        </p:txBody>
      </p:sp>
      <p:sp>
        <p:nvSpPr>
          <p:cNvPr id="89" name="Freeform 88"/>
          <p:cNvSpPr/>
          <p:nvPr/>
        </p:nvSpPr>
        <p:spPr>
          <a:xfrm>
            <a:off x="2148086" y="2435595"/>
            <a:ext cx="804242" cy="374748"/>
          </a:xfrm>
          <a:custGeom>
            <a:avLst/>
            <a:gdLst>
              <a:gd name="connsiteX0" fmla="*/ 0 w 1029537"/>
              <a:gd name="connsiteY0" fmla="*/ 217673 h 435345"/>
              <a:gd name="connsiteX1" fmla="*/ 314284 w 1029537"/>
              <a:gd name="connsiteY1" fmla="*/ 17188 h 435345"/>
              <a:gd name="connsiteX2" fmla="*/ 514770 w 1029537"/>
              <a:gd name="connsiteY2" fmla="*/ 1 h 435345"/>
              <a:gd name="connsiteX3" fmla="*/ 715256 w 1029537"/>
              <a:gd name="connsiteY3" fmla="*/ 17188 h 435345"/>
              <a:gd name="connsiteX4" fmla="*/ 1029539 w 1029537"/>
              <a:gd name="connsiteY4" fmla="*/ 217674 h 435345"/>
              <a:gd name="connsiteX5" fmla="*/ 715256 w 1029537"/>
              <a:gd name="connsiteY5" fmla="*/ 418160 h 435345"/>
              <a:gd name="connsiteX6" fmla="*/ 514770 w 1029537"/>
              <a:gd name="connsiteY6" fmla="*/ 435347 h 435345"/>
              <a:gd name="connsiteX7" fmla="*/ 314284 w 1029537"/>
              <a:gd name="connsiteY7" fmla="*/ 418160 h 435345"/>
              <a:gd name="connsiteX8" fmla="*/ 1 w 1029537"/>
              <a:gd name="connsiteY8" fmla="*/ 217674 h 435345"/>
              <a:gd name="connsiteX9" fmla="*/ 0 w 1029537"/>
              <a:gd name="connsiteY9" fmla="*/ 217673 h 43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9537" h="435345">
                <a:moveTo>
                  <a:pt x="0" y="217673"/>
                </a:moveTo>
                <a:cubicBezTo>
                  <a:pt x="1" y="130215"/>
                  <a:pt x="123788" y="51250"/>
                  <a:pt x="314284" y="17188"/>
                </a:cubicBezTo>
                <a:cubicBezTo>
                  <a:pt x="377720" y="5845"/>
                  <a:pt x="445895" y="1"/>
                  <a:pt x="514770" y="1"/>
                </a:cubicBezTo>
                <a:cubicBezTo>
                  <a:pt x="583645" y="1"/>
                  <a:pt x="651819" y="5846"/>
                  <a:pt x="715256" y="17188"/>
                </a:cubicBezTo>
                <a:cubicBezTo>
                  <a:pt x="905753" y="51250"/>
                  <a:pt x="1029540" y="130216"/>
                  <a:pt x="1029539" y="217674"/>
                </a:cubicBezTo>
                <a:cubicBezTo>
                  <a:pt x="1029539" y="305132"/>
                  <a:pt x="905752" y="384098"/>
                  <a:pt x="715256" y="418160"/>
                </a:cubicBezTo>
                <a:cubicBezTo>
                  <a:pt x="651820" y="429503"/>
                  <a:pt x="583645" y="435347"/>
                  <a:pt x="514770" y="435347"/>
                </a:cubicBezTo>
                <a:cubicBezTo>
                  <a:pt x="445895" y="435347"/>
                  <a:pt x="377721" y="429502"/>
                  <a:pt x="314284" y="418160"/>
                </a:cubicBezTo>
                <a:cubicBezTo>
                  <a:pt x="123787" y="384098"/>
                  <a:pt x="0" y="305132"/>
                  <a:pt x="1" y="217674"/>
                </a:cubicBezTo>
                <a:lnTo>
                  <a:pt x="0" y="21767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80000"/>
            </a:schemeClr>
          </a:solidFill>
          <a:ln w="9525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Policy </a:t>
            </a:r>
          </a:p>
        </p:txBody>
      </p:sp>
      <p:cxnSp>
        <p:nvCxnSpPr>
          <p:cNvPr id="99" name="Straight Arrow Connector 98"/>
          <p:cNvCxnSpPr>
            <a:endCxn id="88" idx="1"/>
          </p:cNvCxnSpPr>
          <p:nvPr/>
        </p:nvCxnSpPr>
        <p:spPr>
          <a:xfrm>
            <a:off x="2736304" y="2795635"/>
            <a:ext cx="377371" cy="84087"/>
          </a:xfrm>
          <a:prstGeom prst="straightConnector1">
            <a:avLst/>
          </a:prstGeom>
          <a:ln w="19050"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89" idx="6"/>
            <a:endCxn id="87" idx="2"/>
          </p:cNvCxnSpPr>
          <p:nvPr/>
        </p:nvCxnSpPr>
        <p:spPr>
          <a:xfrm>
            <a:off x="2550208" y="2810345"/>
            <a:ext cx="27020" cy="474640"/>
          </a:xfrm>
          <a:prstGeom prst="straightConnector1">
            <a:avLst/>
          </a:prstGeom>
          <a:ln w="19050"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632"/>
            <a:ext cx="4427984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SYNDROMES:  SCIENCE-1.02.0</a:t>
            </a:r>
            <a:endParaRPr lang="en-GB" sz="16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687166" y="116632"/>
            <a:ext cx="4421338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SYNERGISTICS:   SCIENCE-3.0</a:t>
            </a:r>
            <a:endParaRPr lang="en-GB" sz="1600" b="1" i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67544" y="1052736"/>
            <a:ext cx="0" cy="3384376"/>
          </a:xfrm>
          <a:prstGeom prst="line">
            <a:avLst/>
          </a:prstGeom>
          <a:ln w="57150"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39552" y="4509120"/>
            <a:ext cx="2899379" cy="0"/>
          </a:xfrm>
          <a:prstGeom prst="line">
            <a:avLst/>
          </a:prstGeom>
          <a:ln w="57150"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31810" y="4561383"/>
            <a:ext cx="25582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i="1" dirty="0" smtClean="0"/>
              <a:t>KNOWLEDGE &gt;&gt;&gt; UNCERTAINTY</a:t>
            </a:r>
            <a:endParaRPr lang="en-GB" sz="14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75044" y="3296597"/>
            <a:ext cx="16486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Normal science: ‘</a:t>
            </a:r>
            <a:r>
              <a:rPr lang="en-GB" sz="1300" i="1" dirty="0" smtClean="0"/>
              <a:t>Known </a:t>
            </a:r>
            <a:r>
              <a:rPr lang="en-GB" sz="1300" i="1" dirty="0" err="1" smtClean="0"/>
              <a:t>knowns</a:t>
            </a:r>
            <a:r>
              <a:rPr lang="en-GB" sz="1300" i="1" dirty="0" smtClean="0"/>
              <a:t>’:</a:t>
            </a:r>
            <a:endParaRPr lang="en-GB" sz="1300" i="1" dirty="0"/>
          </a:p>
        </p:txBody>
      </p:sp>
      <p:sp>
        <p:nvSpPr>
          <p:cNvPr id="42" name="Rectangle 41"/>
          <p:cNvSpPr/>
          <p:nvPr/>
        </p:nvSpPr>
        <p:spPr>
          <a:xfrm rot="16200000">
            <a:off x="-1085932" y="2512798"/>
            <a:ext cx="25506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i="1" dirty="0" smtClean="0"/>
              <a:t>OUTCOMES &gt;&gt;&gt; CONTROVERSY`</a:t>
            </a:r>
            <a:endParaRPr lang="en-GB" sz="14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579145" y="3240559"/>
            <a:ext cx="141679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Consultancy: ‘</a:t>
            </a:r>
            <a:r>
              <a:rPr lang="en-GB" sz="1300" i="1" dirty="0" smtClean="0"/>
              <a:t>Known unknowns’:</a:t>
            </a:r>
            <a:endParaRPr lang="en-GB" sz="1300" i="1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1547664" y="2710007"/>
            <a:ext cx="329704" cy="358953"/>
          </a:xfrm>
          <a:prstGeom prst="line">
            <a:avLst/>
          </a:prstGeom>
          <a:ln w="28575">
            <a:solidFill>
              <a:schemeClr val="accent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95536" y="1196752"/>
            <a:ext cx="127974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Politics / journalism:  </a:t>
            </a:r>
            <a:r>
              <a:rPr lang="en-GB" sz="1300" i="1" dirty="0" smtClean="0"/>
              <a:t>‘Unknown </a:t>
            </a:r>
            <a:r>
              <a:rPr lang="en-GB" sz="1300" i="1" dirty="0" err="1" smtClean="0"/>
              <a:t>knowns</a:t>
            </a:r>
            <a:r>
              <a:rPr lang="en-GB" sz="1300" i="1" dirty="0" smtClean="0"/>
              <a:t>’: </a:t>
            </a:r>
            <a:endParaRPr lang="en-GB" sz="1300" i="1" dirty="0"/>
          </a:p>
        </p:txBody>
      </p:sp>
      <p:grpSp>
        <p:nvGrpSpPr>
          <p:cNvPr id="4" name="Group 63"/>
          <p:cNvGrpSpPr/>
          <p:nvPr/>
        </p:nvGrpSpPr>
        <p:grpSpPr>
          <a:xfrm>
            <a:off x="933468" y="1831296"/>
            <a:ext cx="2160466" cy="1535807"/>
            <a:chOff x="5529280" y="1700808"/>
            <a:chExt cx="2859144" cy="2138556"/>
          </a:xfrm>
        </p:grpSpPr>
        <p:sp>
          <p:nvSpPr>
            <p:cNvPr id="60" name="Arc 59"/>
            <p:cNvSpPr/>
            <p:nvPr/>
          </p:nvSpPr>
          <p:spPr>
            <a:xfrm rot="5400000">
              <a:off x="5910933" y="1319155"/>
              <a:ext cx="2095838" cy="2859144"/>
            </a:xfrm>
            <a:prstGeom prst="arc">
              <a:avLst>
                <a:gd name="adj1" fmla="val 18338906"/>
                <a:gd name="adj2" fmla="val 2849085"/>
              </a:avLst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  <a:prstDash val="sysDot"/>
              <a:headEnd type="triangl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61" name="Arc 60"/>
            <p:cNvSpPr/>
            <p:nvPr/>
          </p:nvSpPr>
          <p:spPr>
            <a:xfrm rot="16200000">
              <a:off x="5910933" y="1361873"/>
              <a:ext cx="2095838" cy="2859144"/>
            </a:xfrm>
            <a:prstGeom prst="arc">
              <a:avLst>
                <a:gd name="adj1" fmla="val 14268181"/>
                <a:gd name="adj2" fmla="val 18455576"/>
              </a:avLst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  <a:prstDash val="sysDot"/>
              <a:headEnd type="triangl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cxnSp>
        <p:nvCxnSpPr>
          <p:cNvPr id="70" name="Straight Connector 69"/>
          <p:cNvCxnSpPr>
            <a:stCxn id="120" idx="2"/>
          </p:cNvCxnSpPr>
          <p:nvPr/>
        </p:nvCxnSpPr>
        <p:spPr>
          <a:xfrm flipH="1" flipV="1">
            <a:off x="4860032" y="4509120"/>
            <a:ext cx="2790440" cy="15543"/>
          </a:xfrm>
          <a:prstGeom prst="line">
            <a:avLst/>
          </a:prstGeom>
          <a:ln w="57150"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4716016" y="4561383"/>
            <a:ext cx="25582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i="1" dirty="0" smtClean="0"/>
              <a:t>KNOWLEDGE &gt;&gt;&gt; UNCERTAINTY</a:t>
            </a:r>
            <a:endParaRPr lang="en-GB" sz="1400" b="1" i="1" dirty="0"/>
          </a:p>
        </p:txBody>
      </p:sp>
      <p:sp>
        <p:nvSpPr>
          <p:cNvPr id="72" name="TextBox 71"/>
          <p:cNvSpPr txBox="1"/>
          <p:nvPr/>
        </p:nvSpPr>
        <p:spPr>
          <a:xfrm>
            <a:off x="4867531" y="3140968"/>
            <a:ext cx="164868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Normal science: </a:t>
            </a:r>
          </a:p>
          <a:p>
            <a:pPr algn="ctr"/>
            <a:r>
              <a:rPr lang="en-GB" sz="1300" i="1" dirty="0" smtClean="0"/>
              <a:t>‘we know what we are doing’</a:t>
            </a:r>
            <a:endParaRPr lang="en-GB" sz="1300" i="1" dirty="0"/>
          </a:p>
        </p:txBody>
      </p:sp>
      <p:sp>
        <p:nvSpPr>
          <p:cNvPr id="73" name="Rectangle 72"/>
          <p:cNvSpPr/>
          <p:nvPr/>
        </p:nvSpPr>
        <p:spPr>
          <a:xfrm rot="16200000">
            <a:off x="3306555" y="2512798"/>
            <a:ext cx="25506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i="1" dirty="0" smtClean="0"/>
              <a:t>OUTCOMES &gt;&gt;&gt; CONTROVERSY`</a:t>
            </a:r>
            <a:endParaRPr lang="en-GB" sz="1400" b="1" i="1" dirty="0"/>
          </a:p>
        </p:txBody>
      </p:sp>
      <p:sp>
        <p:nvSpPr>
          <p:cNvPr id="74" name="TextBox 73"/>
          <p:cNvSpPr txBox="1"/>
          <p:nvPr/>
        </p:nvSpPr>
        <p:spPr>
          <a:xfrm>
            <a:off x="6444208" y="3168551"/>
            <a:ext cx="141679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Consultancy: </a:t>
            </a:r>
          </a:p>
          <a:p>
            <a:pPr algn="ctr"/>
            <a:r>
              <a:rPr lang="en-GB" sz="1300" i="1" dirty="0" smtClean="0"/>
              <a:t>‘we can solve technical challenges’</a:t>
            </a:r>
            <a:endParaRPr lang="en-GB" sz="1300" i="1" dirty="0"/>
          </a:p>
        </p:txBody>
      </p:sp>
      <p:sp>
        <p:nvSpPr>
          <p:cNvPr id="75" name="TextBox 74"/>
          <p:cNvSpPr txBox="1"/>
          <p:nvPr/>
        </p:nvSpPr>
        <p:spPr>
          <a:xfrm>
            <a:off x="7277749" y="1128226"/>
            <a:ext cx="186625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‘Post-normal’ science: problematic knowledge:  </a:t>
            </a:r>
            <a:r>
              <a:rPr lang="en-GB" sz="1300" i="1" dirty="0" smtClean="0"/>
              <a:t>‘we can deliberate but the solution is part of the problem’  </a:t>
            </a:r>
            <a:endParaRPr lang="en-GB" sz="1300" i="1" dirty="0"/>
          </a:p>
        </p:txBody>
      </p:sp>
      <p:grpSp>
        <p:nvGrpSpPr>
          <p:cNvPr id="5" name="Group 10"/>
          <p:cNvGrpSpPr/>
          <p:nvPr/>
        </p:nvGrpSpPr>
        <p:grpSpPr>
          <a:xfrm>
            <a:off x="5422096" y="2211846"/>
            <a:ext cx="1943937" cy="837723"/>
            <a:chOff x="6516216" y="2586608"/>
            <a:chExt cx="2160240" cy="936266"/>
          </a:xfrm>
          <a:effectLst/>
        </p:grpSpPr>
        <p:grpSp>
          <p:nvGrpSpPr>
            <p:cNvPr id="9" name="Group 93"/>
            <p:cNvGrpSpPr/>
            <p:nvPr/>
          </p:nvGrpSpPr>
          <p:grpSpPr>
            <a:xfrm>
              <a:off x="6516216" y="2608474"/>
              <a:ext cx="1055824" cy="914400"/>
              <a:chOff x="6516216" y="2608474"/>
              <a:chExt cx="1055824" cy="914400"/>
            </a:xfrm>
          </p:grpSpPr>
          <p:sp>
            <p:nvSpPr>
              <p:cNvPr id="87" name="Arc 86"/>
              <p:cNvSpPr/>
              <p:nvPr/>
            </p:nvSpPr>
            <p:spPr>
              <a:xfrm>
                <a:off x="6516216" y="2608474"/>
                <a:ext cx="914400" cy="914400"/>
              </a:xfrm>
              <a:prstGeom prst="arc">
                <a:avLst>
                  <a:gd name="adj1" fmla="val 2586640"/>
                  <a:gd name="adj2" fmla="val 9980301"/>
                </a:avLst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cxnSp>
            <p:nvCxnSpPr>
              <p:cNvPr id="88" name="Straight Connector 87"/>
              <p:cNvCxnSpPr/>
              <p:nvPr/>
            </p:nvCxnSpPr>
            <p:spPr>
              <a:xfrm flipV="1">
                <a:off x="7301954" y="3142154"/>
                <a:ext cx="270086" cy="240241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8"/>
            <p:cNvGrpSpPr/>
            <p:nvPr/>
          </p:nvGrpSpPr>
          <p:grpSpPr>
            <a:xfrm rot="10800000">
              <a:off x="7706444" y="2586608"/>
              <a:ext cx="970012" cy="914400"/>
              <a:chOff x="6516216" y="2608474"/>
              <a:chExt cx="970012" cy="914400"/>
            </a:xfrm>
          </p:grpSpPr>
          <p:sp>
            <p:nvSpPr>
              <p:cNvPr id="85" name="Arc 84"/>
              <p:cNvSpPr/>
              <p:nvPr/>
            </p:nvSpPr>
            <p:spPr>
              <a:xfrm>
                <a:off x="6516216" y="2608474"/>
                <a:ext cx="914400" cy="914400"/>
              </a:xfrm>
              <a:prstGeom prst="arc">
                <a:avLst>
                  <a:gd name="adj1" fmla="val 2586640"/>
                  <a:gd name="adj2" fmla="val 10774617"/>
                </a:avLst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cxnSp>
            <p:nvCxnSpPr>
              <p:cNvPr id="86" name="Straight Connector 85"/>
              <p:cNvCxnSpPr/>
              <p:nvPr/>
            </p:nvCxnSpPr>
            <p:spPr>
              <a:xfrm flipV="1">
                <a:off x="7301954" y="3189275"/>
                <a:ext cx="184274" cy="193117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3"/>
            <p:cNvGrpSpPr/>
            <p:nvPr/>
          </p:nvGrpSpPr>
          <p:grpSpPr>
            <a:xfrm rot="10800000" flipV="1">
              <a:off x="7668344" y="2586608"/>
              <a:ext cx="1008112" cy="914400"/>
              <a:chOff x="6516216" y="2608474"/>
              <a:chExt cx="1008112" cy="914400"/>
            </a:xfrm>
          </p:grpSpPr>
          <p:sp>
            <p:nvSpPr>
              <p:cNvPr id="83" name="Arc 82"/>
              <p:cNvSpPr/>
              <p:nvPr/>
            </p:nvSpPr>
            <p:spPr>
              <a:xfrm>
                <a:off x="6516216" y="2608474"/>
                <a:ext cx="914400" cy="914400"/>
              </a:xfrm>
              <a:prstGeom prst="arc">
                <a:avLst>
                  <a:gd name="adj1" fmla="val 2586640"/>
                  <a:gd name="adj2" fmla="val 9980301"/>
                </a:avLst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cxnSp>
            <p:nvCxnSpPr>
              <p:cNvPr id="84" name="Straight Connector 83"/>
              <p:cNvCxnSpPr/>
              <p:nvPr/>
            </p:nvCxnSpPr>
            <p:spPr>
              <a:xfrm rot="10800000" flipH="1">
                <a:off x="7301954" y="3145725"/>
                <a:ext cx="222374" cy="236668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28"/>
            <p:cNvGrpSpPr/>
            <p:nvPr/>
          </p:nvGrpSpPr>
          <p:grpSpPr>
            <a:xfrm flipV="1">
              <a:off x="6516216" y="2586608"/>
              <a:ext cx="970012" cy="914400"/>
              <a:chOff x="6516216" y="2608474"/>
              <a:chExt cx="970012" cy="914400"/>
            </a:xfrm>
          </p:grpSpPr>
          <p:sp>
            <p:nvSpPr>
              <p:cNvPr id="81" name="Arc 80"/>
              <p:cNvSpPr/>
              <p:nvPr/>
            </p:nvSpPr>
            <p:spPr>
              <a:xfrm>
                <a:off x="6516216" y="2608474"/>
                <a:ext cx="914400" cy="914400"/>
              </a:xfrm>
              <a:prstGeom prst="arc">
                <a:avLst>
                  <a:gd name="adj1" fmla="val 2586640"/>
                  <a:gd name="adj2" fmla="val 10668889"/>
                </a:avLst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 flipV="1">
                <a:off x="7301954" y="3189275"/>
                <a:ext cx="184274" cy="193117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3" name="TextBox 92"/>
          <p:cNvSpPr txBox="1"/>
          <p:nvPr/>
        </p:nvSpPr>
        <p:spPr>
          <a:xfrm>
            <a:off x="4876430" y="1340768"/>
            <a:ext cx="127974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Politics:  </a:t>
            </a:r>
          </a:p>
          <a:p>
            <a:pPr algn="ctr"/>
            <a:r>
              <a:rPr lang="en-GB" sz="1300" i="1" dirty="0" smtClean="0"/>
              <a:t>‘we can address societal problems’</a:t>
            </a:r>
            <a:endParaRPr lang="en-GB" sz="1300" i="1" dirty="0"/>
          </a:p>
        </p:txBody>
      </p:sp>
      <p:grpSp>
        <p:nvGrpSpPr>
          <p:cNvPr id="15" name="Group 94"/>
          <p:cNvGrpSpPr/>
          <p:nvPr/>
        </p:nvGrpSpPr>
        <p:grpSpPr>
          <a:xfrm>
            <a:off x="5325955" y="1831296"/>
            <a:ext cx="2160466" cy="1535807"/>
            <a:chOff x="5529280" y="1700808"/>
            <a:chExt cx="2859144" cy="2138556"/>
          </a:xfrm>
          <a:effectLst/>
        </p:grpSpPr>
        <p:grpSp>
          <p:nvGrpSpPr>
            <p:cNvPr id="16" name="Group 63"/>
            <p:cNvGrpSpPr/>
            <p:nvPr/>
          </p:nvGrpSpPr>
          <p:grpSpPr>
            <a:xfrm>
              <a:off x="5529280" y="1700808"/>
              <a:ext cx="2859144" cy="2138556"/>
              <a:chOff x="5529280" y="1700808"/>
              <a:chExt cx="2859144" cy="2138556"/>
            </a:xfrm>
          </p:grpSpPr>
          <p:sp>
            <p:nvSpPr>
              <p:cNvPr id="99" name="Arc 98"/>
              <p:cNvSpPr/>
              <p:nvPr/>
            </p:nvSpPr>
            <p:spPr>
              <a:xfrm rot="5400000">
                <a:off x="5910933" y="1319155"/>
                <a:ext cx="2095838" cy="2859144"/>
              </a:xfrm>
              <a:prstGeom prst="arc">
                <a:avLst>
                  <a:gd name="adj1" fmla="val 18338906"/>
                  <a:gd name="adj2" fmla="val 2849085"/>
                </a:avLst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  <a:headEnd type="triangle" w="med" len="med"/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00" name="Arc 99"/>
              <p:cNvSpPr/>
              <p:nvPr/>
            </p:nvSpPr>
            <p:spPr>
              <a:xfrm rot="16200000">
                <a:off x="5910933" y="1361873"/>
                <a:ext cx="2095838" cy="2859144"/>
              </a:xfrm>
              <a:prstGeom prst="arc">
                <a:avLst>
                  <a:gd name="adj1" fmla="val 14268181"/>
                  <a:gd name="adj2" fmla="val 18455576"/>
                </a:avLst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  <a:headEnd type="triangle" w="med" len="med"/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sp>
          <p:nvSpPr>
            <p:cNvPr id="97" name="Arc 96"/>
            <p:cNvSpPr/>
            <p:nvPr/>
          </p:nvSpPr>
          <p:spPr>
            <a:xfrm rot="5400000">
              <a:off x="5910933" y="1319155"/>
              <a:ext cx="2095838" cy="2859144"/>
            </a:xfrm>
            <a:prstGeom prst="arc">
              <a:avLst>
                <a:gd name="adj1" fmla="val 14141991"/>
                <a:gd name="adj2" fmla="val 17767484"/>
              </a:avLst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  <a:prstDash val="sysDot"/>
              <a:headEnd type="triangl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98" name="Arc 97"/>
            <p:cNvSpPr/>
            <p:nvPr/>
          </p:nvSpPr>
          <p:spPr>
            <a:xfrm rot="5400000">
              <a:off x="5910933" y="1319155"/>
              <a:ext cx="2095838" cy="2859144"/>
            </a:xfrm>
            <a:prstGeom prst="arc">
              <a:avLst>
                <a:gd name="adj1" fmla="val 8483170"/>
                <a:gd name="adj2" fmla="val 13469300"/>
              </a:avLst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  <a:prstDash val="sysDot"/>
              <a:headEnd type="triangl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7740352" y="2496378"/>
            <a:ext cx="151216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Synergistic learning &amp; knowledge cycles  </a:t>
            </a:r>
          </a:p>
          <a:p>
            <a:pPr algn="ctr"/>
            <a:r>
              <a:rPr lang="en-GB" sz="1300" i="1" dirty="0" smtClean="0"/>
              <a:t>‘we can navigate from one kind of reality to another’</a:t>
            </a:r>
            <a:r>
              <a:rPr lang="en-GB" sz="1300" dirty="0" smtClean="0"/>
              <a:t> </a:t>
            </a:r>
            <a:endParaRPr lang="en-GB" sz="1300" dirty="0"/>
          </a:p>
        </p:txBody>
      </p:sp>
      <p:cxnSp>
        <p:nvCxnSpPr>
          <p:cNvPr id="104" name="Straight Connector 103"/>
          <p:cNvCxnSpPr/>
          <p:nvPr/>
        </p:nvCxnSpPr>
        <p:spPr>
          <a:xfrm flipV="1">
            <a:off x="1965057" y="2277942"/>
            <a:ext cx="329704" cy="358953"/>
          </a:xfrm>
          <a:prstGeom prst="line">
            <a:avLst/>
          </a:prstGeom>
          <a:ln w="28575">
            <a:solidFill>
              <a:schemeClr val="accent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2483769" y="1124744"/>
            <a:ext cx="136815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dilemmas, wicked problems, gaps,  </a:t>
            </a:r>
            <a:r>
              <a:rPr lang="en-GB" sz="1300" dirty="0" err="1" smtClean="0"/>
              <a:t>discontin-uities</a:t>
            </a:r>
            <a:r>
              <a:rPr lang="en-GB" sz="1300" dirty="0" smtClean="0"/>
              <a:t>: ‘</a:t>
            </a:r>
            <a:r>
              <a:rPr lang="en-GB" sz="1300" i="1" dirty="0" smtClean="0"/>
              <a:t>unknown unknowns’</a:t>
            </a:r>
            <a:endParaRPr lang="en-GB" sz="1300" i="1" dirty="0"/>
          </a:p>
        </p:txBody>
      </p:sp>
      <p:sp>
        <p:nvSpPr>
          <p:cNvPr id="106" name="TextBox 105"/>
          <p:cNvSpPr txBox="1"/>
          <p:nvPr/>
        </p:nvSpPr>
        <p:spPr>
          <a:xfrm>
            <a:off x="2483768" y="692696"/>
            <a:ext cx="12797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i="1" dirty="0" smtClean="0"/>
              <a:t>SOCIETAL CHALLENGES... </a:t>
            </a:r>
            <a:endParaRPr lang="en-GB" sz="1300" b="1" i="1" dirty="0"/>
          </a:p>
        </p:txBody>
      </p:sp>
      <p:grpSp>
        <p:nvGrpSpPr>
          <p:cNvPr id="17" name="Group 122"/>
          <p:cNvGrpSpPr/>
          <p:nvPr/>
        </p:nvGrpSpPr>
        <p:grpSpPr>
          <a:xfrm>
            <a:off x="7650472" y="4374005"/>
            <a:ext cx="737952" cy="301316"/>
            <a:chOff x="6045614" y="4252174"/>
            <a:chExt cx="1334698" cy="544978"/>
          </a:xfrm>
        </p:grpSpPr>
        <p:sp>
          <p:nvSpPr>
            <p:cNvPr id="117" name="Oval 116"/>
            <p:cNvSpPr/>
            <p:nvPr/>
          </p:nvSpPr>
          <p:spPr>
            <a:xfrm>
              <a:off x="6297025" y="4252174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Oval 117"/>
            <p:cNvSpPr/>
            <p:nvPr/>
          </p:nvSpPr>
          <p:spPr>
            <a:xfrm>
              <a:off x="6660232" y="4252174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09710" y="4404574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Oval 119"/>
            <p:cNvSpPr/>
            <p:nvPr/>
          </p:nvSpPr>
          <p:spPr>
            <a:xfrm>
              <a:off x="6045614" y="4396190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Oval 120"/>
            <p:cNvSpPr/>
            <p:nvPr/>
          </p:nvSpPr>
          <p:spPr>
            <a:xfrm>
              <a:off x="6300192" y="4540206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Oval 121"/>
            <p:cNvSpPr/>
            <p:nvPr/>
          </p:nvSpPr>
          <p:spPr>
            <a:xfrm>
              <a:off x="6663399" y="4540206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" name="Group 127"/>
          <p:cNvGrpSpPr/>
          <p:nvPr/>
        </p:nvGrpSpPr>
        <p:grpSpPr>
          <a:xfrm>
            <a:off x="4355976" y="954240"/>
            <a:ext cx="720080" cy="314520"/>
            <a:chOff x="6045614" y="4252174"/>
            <a:chExt cx="1334698" cy="544978"/>
          </a:xfrm>
        </p:grpSpPr>
        <p:sp>
          <p:nvSpPr>
            <p:cNvPr id="129" name="Oval 128"/>
            <p:cNvSpPr/>
            <p:nvPr/>
          </p:nvSpPr>
          <p:spPr>
            <a:xfrm>
              <a:off x="6297025" y="4252174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Oval 129"/>
            <p:cNvSpPr/>
            <p:nvPr/>
          </p:nvSpPr>
          <p:spPr>
            <a:xfrm>
              <a:off x="6660232" y="4252174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Oval 130"/>
            <p:cNvSpPr/>
            <p:nvPr/>
          </p:nvSpPr>
          <p:spPr>
            <a:xfrm>
              <a:off x="6909710" y="4404574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Oval 131"/>
            <p:cNvSpPr/>
            <p:nvPr/>
          </p:nvSpPr>
          <p:spPr>
            <a:xfrm>
              <a:off x="6045614" y="4396190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Oval 132"/>
            <p:cNvSpPr/>
            <p:nvPr/>
          </p:nvSpPr>
          <p:spPr>
            <a:xfrm>
              <a:off x="6300192" y="4540206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Oval 133"/>
            <p:cNvSpPr/>
            <p:nvPr/>
          </p:nvSpPr>
          <p:spPr>
            <a:xfrm>
              <a:off x="6663399" y="4540206"/>
              <a:ext cx="470602" cy="256946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37" name="Straight Connector 136"/>
          <p:cNvCxnSpPr/>
          <p:nvPr/>
        </p:nvCxnSpPr>
        <p:spPr>
          <a:xfrm flipH="1">
            <a:off x="7380312" y="278092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7524328" y="2636912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539552" y="704309"/>
            <a:ext cx="12797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i="1" dirty="0" smtClean="0"/>
              <a:t>SOCIETAL PROBLEMS...  </a:t>
            </a:r>
            <a:endParaRPr lang="en-GB" sz="1300" b="1" i="1" dirty="0"/>
          </a:p>
        </p:txBody>
      </p:sp>
      <p:sp>
        <p:nvSpPr>
          <p:cNvPr id="143" name="TextBox 142"/>
          <p:cNvSpPr txBox="1"/>
          <p:nvPr/>
        </p:nvSpPr>
        <p:spPr>
          <a:xfrm>
            <a:off x="7540727" y="632301"/>
            <a:ext cx="12797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i="1" dirty="0" smtClean="0"/>
              <a:t>SOCIETAL CHALLENGES... </a:t>
            </a:r>
            <a:endParaRPr lang="en-GB" sz="1300" b="1" i="1" dirty="0"/>
          </a:p>
        </p:txBody>
      </p:sp>
      <p:sp>
        <p:nvSpPr>
          <p:cNvPr id="144" name="TextBox 143"/>
          <p:cNvSpPr txBox="1"/>
          <p:nvPr/>
        </p:nvSpPr>
        <p:spPr>
          <a:xfrm>
            <a:off x="4932040" y="632301"/>
            <a:ext cx="12797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i="1" dirty="0" smtClean="0"/>
              <a:t>SOCIETAL PROBLEMS...  </a:t>
            </a:r>
            <a:endParaRPr lang="en-GB" sz="1300" b="1" i="1" dirty="0"/>
          </a:p>
        </p:txBody>
      </p:sp>
      <p:sp>
        <p:nvSpPr>
          <p:cNvPr id="145" name="TextBox 144"/>
          <p:cNvSpPr txBox="1"/>
          <p:nvPr/>
        </p:nvSpPr>
        <p:spPr>
          <a:xfrm>
            <a:off x="5004048" y="3872661"/>
            <a:ext cx="12797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i="1" dirty="0" smtClean="0"/>
              <a:t>TECHNICAL PROBLEMS...  </a:t>
            </a:r>
            <a:endParaRPr lang="en-GB" sz="1300" b="1" i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7396711" y="3861048"/>
            <a:ext cx="12797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i="1" dirty="0" smtClean="0"/>
              <a:t>TECHNICAL CHALLENGES...</a:t>
            </a:r>
            <a:endParaRPr lang="en-GB" sz="1300" b="1" i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467544" y="3872661"/>
            <a:ext cx="12797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i="1" dirty="0" smtClean="0"/>
              <a:t>TECHNICAL PROBLEMS...  </a:t>
            </a:r>
            <a:endParaRPr lang="en-GB" sz="1300" b="1" i="1" dirty="0"/>
          </a:p>
        </p:txBody>
      </p:sp>
      <p:sp>
        <p:nvSpPr>
          <p:cNvPr id="148" name="TextBox 147"/>
          <p:cNvSpPr txBox="1"/>
          <p:nvPr/>
        </p:nvSpPr>
        <p:spPr>
          <a:xfrm>
            <a:off x="2572175" y="3861048"/>
            <a:ext cx="12797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i="1" dirty="0" smtClean="0"/>
              <a:t>TECHNICAL CHALLENGES...</a:t>
            </a:r>
            <a:endParaRPr lang="en-GB" sz="1300" b="1" i="1" dirty="0"/>
          </a:p>
        </p:txBody>
      </p:sp>
      <p:cxnSp>
        <p:nvCxnSpPr>
          <p:cNvPr id="153" name="Straight Connector 152"/>
          <p:cNvCxnSpPr/>
          <p:nvPr/>
        </p:nvCxnSpPr>
        <p:spPr>
          <a:xfrm>
            <a:off x="4788024" y="1268760"/>
            <a:ext cx="1" cy="3240360"/>
          </a:xfrm>
          <a:prstGeom prst="line">
            <a:avLst/>
          </a:prstGeom>
          <a:ln w="57150"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/>
          <p:cNvSpPr txBox="1"/>
          <p:nvPr/>
        </p:nvSpPr>
        <p:spPr>
          <a:xfrm>
            <a:off x="7236296" y="4736757"/>
            <a:ext cx="14167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(Uncertainties in multiple domains)</a:t>
            </a:r>
            <a:endParaRPr lang="en-GB" sz="1300" dirty="0"/>
          </a:p>
        </p:txBody>
      </p:sp>
      <p:sp>
        <p:nvSpPr>
          <p:cNvPr id="90" name="TextBox 89"/>
          <p:cNvSpPr txBox="1"/>
          <p:nvPr/>
        </p:nvSpPr>
        <p:spPr>
          <a:xfrm>
            <a:off x="1979712" y="1844824"/>
            <a:ext cx="783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</a:rPr>
              <a:t>???</a:t>
            </a:r>
            <a:endParaRPr lang="en-GB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290861" y="1484784"/>
            <a:ext cx="783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GB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699792" y="2780928"/>
            <a:ext cx="783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GB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E:\DESKTOP -01-12-14\TEMP PICTURES\Urban3 - scans\img1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07" b="24324"/>
          <a:stretch>
            <a:fillRect/>
          </a:stretch>
        </p:blipFill>
        <p:spPr bwMode="auto">
          <a:xfrm rot="5400000">
            <a:off x="2955825" y="1084734"/>
            <a:ext cx="4888533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DESKTOP -01-12-14\TEMP PICTURES\Urban3 - scans\img1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7364"/>
          <a:stretch>
            <a:fillRect/>
          </a:stretch>
        </p:blipFill>
        <p:spPr bwMode="auto">
          <a:xfrm rot="5400000">
            <a:off x="-774025" y="2794205"/>
            <a:ext cx="4888533" cy="154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6747" y="472664"/>
            <a:ext cx="8897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Example:  experiential education &amp; institutional transformation at Arizona State University (</a:t>
            </a:r>
            <a:r>
              <a:rPr lang="en-GB" sz="1400" i="1" dirty="0" err="1" smtClean="0"/>
              <a:t>Randles</a:t>
            </a:r>
            <a:r>
              <a:rPr lang="en-GB" sz="1400" i="1" dirty="0" smtClean="0"/>
              <a:t> &amp; </a:t>
            </a:r>
            <a:r>
              <a:rPr lang="en-GB" sz="1400" i="1" dirty="0" err="1" smtClean="0"/>
              <a:t>Laasch</a:t>
            </a:r>
            <a:r>
              <a:rPr lang="en-GB" sz="1400" i="1" dirty="0" smtClean="0"/>
              <a:t>, 2015) </a:t>
            </a:r>
            <a:endParaRPr lang="en-GB" sz="11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-1016" y="2331457"/>
            <a:ext cx="15449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Raw graduates find niches in a dysfunctional &amp; alienated economic system</a:t>
            </a:r>
            <a:endParaRPr lang="en-GB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491165"/>
            <a:ext cx="13368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Students assimilate ‘facts’ via mass lectures / online courses</a:t>
            </a:r>
            <a:endParaRPr lang="en-GB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1627275" y="6138970"/>
            <a:ext cx="1856559" cy="71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Students regurgitate ‘facts’ via competitive examination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218019" y="1512769"/>
            <a:ext cx="2235717" cy="719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Rounded graduates with life-long learning skills take active places in society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7487366" y="2476560"/>
            <a:ext cx="1587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 evaluations by collaborative peer groups, panels &amp; networks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105072" y="1565903"/>
            <a:ext cx="1725660" cy="113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Live project work is the primary resource: students exchange teaching &amp; learning together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552861" y="5788501"/>
            <a:ext cx="2139819" cy="9287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Mass lectures replaced by interactive / inclusive deliberation sessions,  with space for all to speak</a:t>
            </a:r>
            <a:endParaRPr lang="en-GB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7556393" y="4790225"/>
            <a:ext cx="1449555" cy="113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Reflexive &amp; deliberative learning comes via real world engagement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175864" y="6050786"/>
            <a:ext cx="2070792" cy="71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Online systems mirror &amp; support the real-time creative collaborations 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-108520" y="3755776"/>
            <a:ext cx="1514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Self-serving ‘academies’ maintain obsolete methods &amp; ‘winner-takes-all’ competitions </a:t>
            </a:r>
            <a:endParaRPr lang="en-GB" sz="14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4553744" y="2581703"/>
            <a:ext cx="0" cy="1156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56393" y="3666462"/>
            <a:ext cx="1449555" cy="92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Students apply skills in the community, &amp; learn from users </a:t>
            </a:r>
            <a:endParaRPr lang="en-GB" sz="1400" dirty="0"/>
          </a:p>
        </p:txBody>
      </p:sp>
      <p:cxnSp>
        <p:nvCxnSpPr>
          <p:cNvPr id="24" name="Straight Connector 23"/>
          <p:cNvCxnSpPr>
            <a:stCxn id="23" idx="1"/>
          </p:cNvCxnSpPr>
          <p:nvPr/>
        </p:nvCxnSpPr>
        <p:spPr>
          <a:xfrm flipH="1">
            <a:off x="6935155" y="4130835"/>
            <a:ext cx="6212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935155" y="2704366"/>
            <a:ext cx="621238" cy="771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-36512" y="-99392"/>
            <a:ext cx="91805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EDUCATION-3</a:t>
            </a:r>
            <a:endParaRPr lang="en-GB" sz="2800" b="1" i="1" dirty="0"/>
          </a:p>
        </p:txBody>
      </p:sp>
      <p:sp>
        <p:nvSpPr>
          <p:cNvPr id="25" name="Oval 24"/>
          <p:cNvSpPr/>
          <p:nvPr/>
        </p:nvSpPr>
        <p:spPr>
          <a:xfrm>
            <a:off x="4795336" y="3923352"/>
            <a:ext cx="1104423" cy="7436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 rot="10800000">
            <a:off x="2830473" y="1941216"/>
            <a:ext cx="4176463" cy="3888431"/>
          </a:xfrm>
          <a:prstGeom prst="arc">
            <a:avLst/>
          </a:prstGeom>
          <a:ln w="152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2555776" y="1933333"/>
            <a:ext cx="168019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Content is orientated by systems &amp; trans-disciplinary thinking</a:t>
            </a:r>
            <a:endParaRPr lang="en-GB" sz="1400" dirty="0"/>
          </a:p>
        </p:txBody>
      </p:sp>
      <p:sp>
        <p:nvSpPr>
          <p:cNvPr id="34" name="Right Triangle 33"/>
          <p:cNvSpPr/>
          <p:nvPr/>
        </p:nvSpPr>
        <p:spPr>
          <a:xfrm>
            <a:off x="2771800" y="4293096"/>
            <a:ext cx="1368152" cy="1728192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3635896" y="983106"/>
            <a:ext cx="5508104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SYNERGISTIC – COEVOLUTIONARY MODEL  </a:t>
            </a:r>
            <a:endParaRPr lang="en-GB" sz="1600" b="1" i="1" dirty="0"/>
          </a:p>
        </p:txBody>
      </p:sp>
      <p:sp>
        <p:nvSpPr>
          <p:cNvPr id="37" name="Right Arrow 36"/>
          <p:cNvSpPr/>
          <p:nvPr/>
        </p:nvSpPr>
        <p:spPr>
          <a:xfrm>
            <a:off x="2771800" y="836712"/>
            <a:ext cx="288032" cy="72008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Arrow 37"/>
          <p:cNvSpPr/>
          <p:nvPr/>
        </p:nvSpPr>
        <p:spPr>
          <a:xfrm>
            <a:off x="3131840" y="836712"/>
            <a:ext cx="288032" cy="72008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32515" y="983106"/>
            <a:ext cx="2451253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LINEAR-EVOLUTIONARY</a:t>
            </a:r>
            <a:endParaRPr lang="en-GB" sz="1600" b="1" i="1" dirty="0"/>
          </a:p>
        </p:txBody>
      </p:sp>
    </p:spTree>
    <p:extLst>
      <p:ext uri="{BB962C8B-B14F-4D97-AF65-F5344CB8AC3E}">
        <p14:creationId xmlns:p14="http://schemas.microsoft.com/office/powerpoint/2010/main" xmlns="" val="259603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9"/>
          <p:cNvGrpSpPr/>
          <p:nvPr/>
        </p:nvGrpSpPr>
        <p:grpSpPr>
          <a:xfrm>
            <a:off x="5714130" y="3140968"/>
            <a:ext cx="2386262" cy="1080120"/>
            <a:chOff x="920770" y="4092102"/>
            <a:chExt cx="2787133" cy="849066"/>
          </a:xfrm>
        </p:grpSpPr>
        <p:sp>
          <p:nvSpPr>
            <p:cNvPr id="205" name="Arc 204"/>
            <p:cNvSpPr/>
            <p:nvPr/>
          </p:nvSpPr>
          <p:spPr>
            <a:xfrm rot="5400000">
              <a:off x="1898285" y="3114587"/>
              <a:ext cx="832104" cy="2787133"/>
            </a:xfrm>
            <a:prstGeom prst="arc">
              <a:avLst>
                <a:gd name="adj1" fmla="val 14696931"/>
                <a:gd name="adj2" fmla="val 21184795"/>
              </a:avLst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prstDash val="solid"/>
              <a:headEnd type="triangl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06" name="Arc 205"/>
            <p:cNvSpPr/>
            <p:nvPr/>
          </p:nvSpPr>
          <p:spPr>
            <a:xfrm rot="16200000">
              <a:off x="1898285" y="3131549"/>
              <a:ext cx="832104" cy="2787133"/>
            </a:xfrm>
            <a:prstGeom prst="arc">
              <a:avLst>
                <a:gd name="adj1" fmla="val 11709507"/>
                <a:gd name="adj2" fmla="val 20057406"/>
              </a:avLst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prstDash val="solid"/>
              <a:headEnd type="triangl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sp>
        <p:nvSpPr>
          <p:cNvPr id="301" name="Oval 300"/>
          <p:cNvSpPr/>
          <p:nvPr/>
        </p:nvSpPr>
        <p:spPr>
          <a:xfrm>
            <a:off x="6228184" y="878610"/>
            <a:ext cx="1478510" cy="719700"/>
          </a:xfrm>
          <a:prstGeom prst="ellipse">
            <a:avLst/>
          </a:prstGeom>
          <a:solidFill>
            <a:schemeClr val="accent5">
              <a:lumMod val="20000"/>
              <a:lumOff val="80000"/>
              <a:alpha val="3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0" name="Oval 299"/>
          <p:cNvSpPr/>
          <p:nvPr/>
        </p:nvSpPr>
        <p:spPr>
          <a:xfrm>
            <a:off x="1979712" y="859939"/>
            <a:ext cx="1478510" cy="719700"/>
          </a:xfrm>
          <a:prstGeom prst="ellipse">
            <a:avLst/>
          </a:prstGeom>
          <a:solidFill>
            <a:schemeClr val="accent5">
              <a:lumMod val="20000"/>
              <a:lumOff val="80000"/>
              <a:alpha val="3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1238810" y="4129916"/>
            <a:ext cx="1604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 inputs: textbooks, lectures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699793" y="411075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Process:  information competitions</a:t>
            </a:r>
            <a:endParaRPr lang="en-GB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2709229" y="2852936"/>
            <a:ext cx="1502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Outputs:  exam passes</a:t>
            </a:r>
            <a:endParaRPr lang="en-GB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-36512" y="476672"/>
            <a:ext cx="1275321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b="1" i="1" dirty="0" smtClean="0"/>
              <a:t>‘UPSTREAM</a:t>
            </a:r>
            <a:r>
              <a:rPr lang="en-GB" sz="1400" b="1" i="1" dirty="0"/>
              <a:t>’ </a:t>
            </a:r>
            <a:r>
              <a:rPr lang="en-GB" sz="1400" b="1" i="1" dirty="0" smtClean="0"/>
              <a:t>institutions &amp; frames </a:t>
            </a:r>
          </a:p>
        </p:txBody>
      </p:sp>
      <p:grpSp>
        <p:nvGrpSpPr>
          <p:cNvPr id="3" name="Group 162"/>
          <p:cNvGrpSpPr/>
          <p:nvPr/>
        </p:nvGrpSpPr>
        <p:grpSpPr>
          <a:xfrm>
            <a:off x="1650387" y="5157467"/>
            <a:ext cx="2291656" cy="954440"/>
            <a:chOff x="1151086" y="5692682"/>
            <a:chExt cx="3434273" cy="1430324"/>
          </a:xfrm>
        </p:grpSpPr>
        <p:sp>
          <p:nvSpPr>
            <p:cNvPr id="23" name="Oval 22"/>
            <p:cNvSpPr/>
            <p:nvPr/>
          </p:nvSpPr>
          <p:spPr>
            <a:xfrm>
              <a:off x="2491180" y="5692682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" name="Oval 23"/>
            <p:cNvSpPr/>
            <p:nvPr/>
          </p:nvSpPr>
          <p:spPr>
            <a:xfrm>
              <a:off x="1629692" y="5692682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" name="Oval 24"/>
            <p:cNvSpPr/>
            <p:nvPr/>
          </p:nvSpPr>
          <p:spPr>
            <a:xfrm>
              <a:off x="2491180" y="6406218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6" name="Oval 25"/>
            <p:cNvSpPr/>
            <p:nvPr/>
          </p:nvSpPr>
          <p:spPr>
            <a:xfrm>
              <a:off x="1629692" y="6406218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7" name="Oval 26"/>
            <p:cNvSpPr/>
            <p:nvPr/>
          </p:nvSpPr>
          <p:spPr>
            <a:xfrm>
              <a:off x="2969785" y="6049451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8" name="Oval 27"/>
            <p:cNvSpPr/>
            <p:nvPr/>
          </p:nvSpPr>
          <p:spPr>
            <a:xfrm>
              <a:off x="1151086" y="6049451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043541" y="6661771"/>
              <a:ext cx="747014" cy="461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/>
                <a:t>POL</a:t>
              </a:r>
              <a:endParaRPr lang="en-GB" sz="14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80100" y="5774850"/>
              <a:ext cx="1059790" cy="461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TECH</a:t>
              </a:r>
              <a:endParaRPr lang="en-GB" sz="14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469257" y="6661776"/>
              <a:ext cx="18487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ENV</a:t>
              </a:r>
              <a:endParaRPr lang="en-GB" sz="14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397252" y="5774850"/>
              <a:ext cx="18487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ECON</a:t>
              </a:r>
              <a:endParaRPr lang="en-GB" sz="1400" dirty="0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4283968" y="748442"/>
            <a:ext cx="2088232" cy="16004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Inter-connected education ecosystem: </a:t>
            </a:r>
          </a:p>
          <a:p>
            <a:pPr algn="ctr"/>
            <a:r>
              <a:rPr lang="en-GB" sz="1400" dirty="0" smtClean="0"/>
              <a:t>universities: government: civil society: finance: professions:  R&amp;I :  teachers: employers:  community: students etc</a:t>
            </a:r>
            <a:endParaRPr lang="en-GB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1974074" y="1610216"/>
            <a:ext cx="223788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Hierarchical </a:t>
            </a:r>
            <a:r>
              <a:rPr lang="en-GB" sz="1400" dirty="0"/>
              <a:t>structure </a:t>
            </a:r>
            <a:r>
              <a:rPr lang="en-GB" sz="1400" dirty="0" smtClean="0"/>
              <a:t>&amp; materialist value &amp; exchange system</a:t>
            </a:r>
            <a:endParaRPr lang="en-GB" sz="1400" dirty="0"/>
          </a:p>
        </p:txBody>
      </p:sp>
      <p:sp>
        <p:nvSpPr>
          <p:cNvPr id="75" name="TextBox 74"/>
          <p:cNvSpPr txBox="1"/>
          <p:nvPr/>
        </p:nvSpPr>
        <p:spPr>
          <a:xfrm>
            <a:off x="6414828" y="1610216"/>
            <a:ext cx="2765684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Multiple inter-connected value systems, actor relations, organization structures</a:t>
            </a:r>
            <a:endParaRPr lang="en-GB" sz="1400" dirty="0"/>
          </a:p>
        </p:txBody>
      </p:sp>
      <p:sp>
        <p:nvSpPr>
          <p:cNvPr id="92" name="TextBox 91"/>
          <p:cNvSpPr txBox="1"/>
          <p:nvPr/>
        </p:nvSpPr>
        <p:spPr>
          <a:xfrm>
            <a:off x="436250" y="1196752"/>
            <a:ext cx="1759486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Linear type institutions, fixed responses to known problems</a:t>
            </a:r>
            <a:endParaRPr lang="en-GB" sz="1400" dirty="0"/>
          </a:p>
        </p:txBody>
      </p:sp>
      <p:sp>
        <p:nvSpPr>
          <p:cNvPr id="93" name="TextBox 92"/>
          <p:cNvSpPr txBox="1"/>
          <p:nvPr/>
        </p:nvSpPr>
        <p:spPr>
          <a:xfrm>
            <a:off x="0" y="-27384"/>
            <a:ext cx="442798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/>
              <a:t>LINEAR-EVOLUTIONARY EDUCATION 1.0-2.0</a:t>
            </a:r>
            <a:endParaRPr lang="en-GB" b="1" i="1" dirty="0"/>
          </a:p>
        </p:txBody>
      </p:sp>
      <p:sp>
        <p:nvSpPr>
          <p:cNvPr id="94" name="TextBox 93"/>
          <p:cNvSpPr txBox="1"/>
          <p:nvPr/>
        </p:nvSpPr>
        <p:spPr>
          <a:xfrm>
            <a:off x="4687166" y="-5318"/>
            <a:ext cx="442133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/>
              <a:t>CO-EVOLUTIONARY EDUCATION 3.0</a:t>
            </a:r>
            <a:endParaRPr lang="en-GB" b="1" i="1" dirty="0"/>
          </a:p>
        </p:txBody>
      </p:sp>
      <p:sp>
        <p:nvSpPr>
          <p:cNvPr id="97" name="TextBox 96"/>
          <p:cNvSpPr txBox="1"/>
          <p:nvPr/>
        </p:nvSpPr>
        <p:spPr>
          <a:xfrm>
            <a:off x="0" y="2546320"/>
            <a:ext cx="1275321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b="1" i="1" dirty="0" smtClean="0"/>
              <a:t>‘PROCESS’:  learning programmes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-15689" y="5108411"/>
            <a:ext cx="1275321" cy="11695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b="1" i="1" dirty="0" smtClean="0"/>
              <a:t>‘DOWN-STREAM’ </a:t>
            </a:r>
          </a:p>
          <a:p>
            <a:pPr algn="ctr"/>
            <a:r>
              <a:rPr lang="en-GB" sz="1400" b="1" i="1" dirty="0" smtClean="0"/>
              <a:t>Skills, knowledge, intelligence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100920" y="3261711"/>
            <a:ext cx="14467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y-GB" sz="1400" dirty="0" smtClean="0"/>
              <a:t>Objective: passive information gathering &amp; </a:t>
            </a:r>
            <a:r>
              <a:rPr lang="en-GB" sz="1400" dirty="0"/>
              <a:t>‘Mode 1’ </a:t>
            </a:r>
            <a:r>
              <a:rPr lang="en-GB" sz="1400" dirty="0" smtClean="0"/>
              <a:t>learning</a:t>
            </a:r>
            <a:endParaRPr lang="en-GB" sz="1400" dirty="0"/>
          </a:p>
        </p:txBody>
      </p:sp>
      <p:sp>
        <p:nvSpPr>
          <p:cNvPr id="112" name="TextBox 111"/>
          <p:cNvSpPr txBox="1"/>
          <p:nvPr/>
        </p:nvSpPr>
        <p:spPr>
          <a:xfrm>
            <a:off x="4651471" y="2852936"/>
            <a:ext cx="121667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Objective &amp; frame: curiosity driven, creative ‘Mode 2&amp;3’ learning</a:t>
            </a:r>
            <a:endParaRPr lang="en-GB" sz="1400" dirty="0"/>
          </a:p>
        </p:txBody>
      </p:sp>
      <p:sp>
        <p:nvSpPr>
          <p:cNvPr id="135" name="TextBox 134"/>
          <p:cNvSpPr txBox="1"/>
          <p:nvPr/>
        </p:nvSpPr>
        <p:spPr>
          <a:xfrm>
            <a:off x="5580112" y="2420888"/>
            <a:ext cx="13606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Pro-active evaluation &amp; feedback</a:t>
            </a:r>
            <a:endParaRPr lang="en-GB" sz="1400" dirty="0"/>
          </a:p>
        </p:txBody>
      </p:sp>
      <p:sp>
        <p:nvSpPr>
          <p:cNvPr id="136" name="TextBox 135"/>
          <p:cNvSpPr txBox="1"/>
          <p:nvPr/>
        </p:nvSpPr>
        <p:spPr>
          <a:xfrm>
            <a:off x="6804249" y="2420888"/>
            <a:ext cx="15841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Outcomes: rounded students active in society</a:t>
            </a:r>
            <a:endParaRPr lang="en-GB" sz="1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5475833" y="4293096"/>
            <a:ext cx="17991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 inputs:  inspiration, curiosity, human resources</a:t>
            </a:r>
            <a:endParaRPr lang="en-GB" sz="1400" dirty="0"/>
          </a:p>
        </p:txBody>
      </p:sp>
      <p:sp>
        <p:nvSpPr>
          <p:cNvPr id="138" name="TextBox 137"/>
          <p:cNvSpPr txBox="1"/>
          <p:nvPr/>
        </p:nvSpPr>
        <p:spPr>
          <a:xfrm>
            <a:off x="7171752" y="4293096"/>
            <a:ext cx="175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Process: collaborative learning by doing</a:t>
            </a:r>
            <a:endParaRPr lang="en-GB" sz="1400" dirty="0"/>
          </a:p>
        </p:txBody>
      </p:sp>
      <p:grpSp>
        <p:nvGrpSpPr>
          <p:cNvPr id="4" name="Group 163"/>
          <p:cNvGrpSpPr/>
          <p:nvPr/>
        </p:nvGrpSpPr>
        <p:grpSpPr>
          <a:xfrm>
            <a:off x="2178648" y="5341932"/>
            <a:ext cx="1169216" cy="555665"/>
            <a:chOff x="4592143" y="3513035"/>
            <a:chExt cx="1279885" cy="278154"/>
          </a:xfrm>
        </p:grpSpPr>
        <p:cxnSp>
          <p:nvCxnSpPr>
            <p:cNvPr id="165" name="Straight Connector 164"/>
            <p:cNvCxnSpPr/>
            <p:nvPr/>
          </p:nvCxnSpPr>
          <p:spPr>
            <a:xfrm flipV="1">
              <a:off x="4953940" y="3513035"/>
              <a:ext cx="325718" cy="255645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flipV="1">
              <a:off x="5259407" y="3513035"/>
              <a:ext cx="20250" cy="278154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H="1" flipV="1">
              <a:off x="5279658" y="3572525"/>
              <a:ext cx="307155" cy="196155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H="1" flipV="1">
              <a:off x="5279658" y="3513035"/>
              <a:ext cx="362847" cy="95666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>
              <a:off x="5642505" y="3608701"/>
              <a:ext cx="68352" cy="139880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 flipV="1">
              <a:off x="5642505" y="3608700"/>
              <a:ext cx="229523" cy="1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5642505" y="3608701"/>
              <a:ext cx="190058" cy="80391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 flipV="1">
              <a:off x="4905841" y="3513035"/>
              <a:ext cx="373817" cy="102900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flipV="1">
              <a:off x="4592143" y="3617232"/>
              <a:ext cx="320958" cy="42115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H="1">
              <a:off x="4729427" y="3608701"/>
              <a:ext cx="224513" cy="120767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5" name="TextBox 174"/>
          <p:cNvSpPr txBox="1"/>
          <p:nvPr/>
        </p:nvSpPr>
        <p:spPr>
          <a:xfrm>
            <a:off x="1489046" y="5480763"/>
            <a:ext cx="706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CUL</a:t>
            </a:r>
            <a:endParaRPr lang="en-GB" sz="1400" dirty="0"/>
          </a:p>
        </p:txBody>
      </p:sp>
      <p:sp>
        <p:nvSpPr>
          <p:cNvPr id="176" name="TextBox 175"/>
          <p:cNvSpPr txBox="1"/>
          <p:nvPr/>
        </p:nvSpPr>
        <p:spPr>
          <a:xfrm>
            <a:off x="3419872" y="5465549"/>
            <a:ext cx="753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SOC</a:t>
            </a:r>
            <a:endParaRPr lang="en-GB" sz="1400" dirty="0"/>
          </a:p>
        </p:txBody>
      </p:sp>
      <p:grpSp>
        <p:nvGrpSpPr>
          <p:cNvPr id="5" name="Group 176"/>
          <p:cNvGrpSpPr/>
          <p:nvPr/>
        </p:nvGrpSpPr>
        <p:grpSpPr>
          <a:xfrm>
            <a:off x="5929596" y="5215507"/>
            <a:ext cx="2291656" cy="954440"/>
            <a:chOff x="1151086" y="5692682"/>
            <a:chExt cx="3434273" cy="1430324"/>
          </a:xfrm>
        </p:grpSpPr>
        <p:sp>
          <p:nvSpPr>
            <p:cNvPr id="178" name="Oval 177"/>
            <p:cNvSpPr/>
            <p:nvPr/>
          </p:nvSpPr>
          <p:spPr>
            <a:xfrm>
              <a:off x="2491180" y="5692682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79" name="Oval 178"/>
            <p:cNvSpPr/>
            <p:nvPr/>
          </p:nvSpPr>
          <p:spPr>
            <a:xfrm>
              <a:off x="1629692" y="5692682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80" name="Oval 179"/>
            <p:cNvSpPr/>
            <p:nvPr/>
          </p:nvSpPr>
          <p:spPr>
            <a:xfrm>
              <a:off x="2491180" y="6406218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81" name="Oval 180"/>
            <p:cNvSpPr/>
            <p:nvPr/>
          </p:nvSpPr>
          <p:spPr>
            <a:xfrm>
              <a:off x="1629692" y="6406218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82" name="Oval 181"/>
            <p:cNvSpPr/>
            <p:nvPr/>
          </p:nvSpPr>
          <p:spPr>
            <a:xfrm>
              <a:off x="2969785" y="6049451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83" name="Oval 182"/>
            <p:cNvSpPr/>
            <p:nvPr/>
          </p:nvSpPr>
          <p:spPr>
            <a:xfrm>
              <a:off x="1151086" y="6049451"/>
              <a:ext cx="1615574" cy="70840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043541" y="6661771"/>
              <a:ext cx="747014" cy="461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/>
                <a:t>POL </a:t>
              </a:r>
              <a:endParaRPr lang="en-GB" sz="1400" dirty="0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2980100" y="5774850"/>
              <a:ext cx="1059790" cy="461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TECH</a:t>
              </a:r>
              <a:endParaRPr lang="en-GB" sz="1400" dirty="0"/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1469257" y="6661776"/>
              <a:ext cx="18487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ENV</a:t>
              </a:r>
              <a:endParaRPr lang="en-GB" sz="1400" dirty="0"/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1397252" y="5774850"/>
              <a:ext cx="18487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ECON</a:t>
              </a:r>
              <a:endParaRPr lang="en-GB" sz="1400" dirty="0"/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5768255" y="5538803"/>
            <a:ext cx="706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CUL</a:t>
            </a:r>
            <a:endParaRPr lang="en-GB" sz="1400" dirty="0"/>
          </a:p>
        </p:txBody>
      </p:sp>
      <p:sp>
        <p:nvSpPr>
          <p:cNvPr id="200" name="TextBox 199"/>
          <p:cNvSpPr txBox="1"/>
          <p:nvPr/>
        </p:nvSpPr>
        <p:spPr>
          <a:xfrm>
            <a:off x="7418512" y="5523589"/>
            <a:ext cx="753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SOC</a:t>
            </a:r>
            <a:endParaRPr lang="en-GB" sz="1400" dirty="0"/>
          </a:p>
        </p:txBody>
      </p:sp>
      <p:grpSp>
        <p:nvGrpSpPr>
          <p:cNvPr id="6" name="Group 215"/>
          <p:cNvGrpSpPr/>
          <p:nvPr/>
        </p:nvGrpSpPr>
        <p:grpSpPr>
          <a:xfrm>
            <a:off x="6581723" y="5397185"/>
            <a:ext cx="1009608" cy="588224"/>
            <a:chOff x="6729420" y="1964903"/>
            <a:chExt cx="743189" cy="437328"/>
          </a:xfrm>
        </p:grpSpPr>
        <p:sp>
          <p:nvSpPr>
            <p:cNvPr id="217" name="Oval 216"/>
            <p:cNvSpPr/>
            <p:nvPr/>
          </p:nvSpPr>
          <p:spPr>
            <a:xfrm rot="19555839">
              <a:off x="7020440" y="1964903"/>
              <a:ext cx="184274" cy="432048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Oval 217"/>
            <p:cNvSpPr/>
            <p:nvPr/>
          </p:nvSpPr>
          <p:spPr>
            <a:xfrm rot="4500000">
              <a:off x="7036886" y="1827138"/>
              <a:ext cx="117885" cy="732818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Oval 218"/>
            <p:cNvSpPr/>
            <p:nvPr/>
          </p:nvSpPr>
          <p:spPr>
            <a:xfrm rot="17100000" flipV="1">
              <a:off x="7038950" y="1814420"/>
              <a:ext cx="134500" cy="732818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Oval 219"/>
            <p:cNvSpPr/>
            <p:nvPr/>
          </p:nvSpPr>
          <p:spPr>
            <a:xfrm rot="2135098" flipH="1">
              <a:off x="7019281" y="1970183"/>
              <a:ext cx="184274" cy="432048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1" name="TextBox 220"/>
          <p:cNvSpPr txBox="1"/>
          <p:nvPr/>
        </p:nvSpPr>
        <p:spPr>
          <a:xfrm>
            <a:off x="1475656" y="6113621"/>
            <a:ext cx="245391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Generally a mono-functional ‘techno-economic</a:t>
            </a:r>
            <a:r>
              <a:rPr lang="en-GB" sz="1400" dirty="0"/>
              <a:t>’ </a:t>
            </a:r>
            <a:r>
              <a:rPr lang="en-GB" sz="1400" dirty="0" smtClean="0"/>
              <a:t>intelligence, knowledge &amp; skills</a:t>
            </a:r>
            <a:endParaRPr lang="en-GB" sz="1400" dirty="0"/>
          </a:p>
        </p:txBody>
      </p:sp>
      <p:sp>
        <p:nvSpPr>
          <p:cNvPr id="222" name="TextBox 221"/>
          <p:cNvSpPr txBox="1"/>
          <p:nvPr/>
        </p:nvSpPr>
        <p:spPr>
          <a:xfrm>
            <a:off x="5908947" y="6189111"/>
            <a:ext cx="29447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Generally an inter-connected multi-value skills / knowledge system</a:t>
            </a:r>
            <a:endParaRPr lang="en-GB" sz="1400" dirty="0"/>
          </a:p>
        </p:txBody>
      </p:sp>
      <p:sp>
        <p:nvSpPr>
          <p:cNvPr id="224" name="TextBox 223"/>
          <p:cNvSpPr txBox="1"/>
          <p:nvPr/>
        </p:nvSpPr>
        <p:spPr>
          <a:xfrm>
            <a:off x="7884368" y="5085184"/>
            <a:ext cx="13606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Creative, collaborative, entrepreneurial types of skills &amp; knowledge </a:t>
            </a:r>
            <a:endParaRPr lang="en-GB" sz="1400" dirty="0"/>
          </a:p>
        </p:txBody>
      </p:sp>
      <p:grpSp>
        <p:nvGrpSpPr>
          <p:cNvPr id="7" name="Group 443"/>
          <p:cNvGrpSpPr/>
          <p:nvPr/>
        </p:nvGrpSpPr>
        <p:grpSpPr>
          <a:xfrm>
            <a:off x="6520082" y="715923"/>
            <a:ext cx="848886" cy="740654"/>
            <a:chOff x="4991877" y="3140968"/>
            <a:chExt cx="549827" cy="489770"/>
          </a:xfrm>
        </p:grpSpPr>
        <p:grpSp>
          <p:nvGrpSpPr>
            <p:cNvPr id="8" name="Group 492"/>
            <p:cNvGrpSpPr/>
            <p:nvPr/>
          </p:nvGrpSpPr>
          <p:grpSpPr>
            <a:xfrm>
              <a:off x="5140921" y="314096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7" name="Flowchart: Magnetic Disk 266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8" name="Flowchart: Connector 267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" name="Group 495"/>
            <p:cNvGrpSpPr/>
            <p:nvPr/>
          </p:nvGrpSpPr>
          <p:grpSpPr>
            <a:xfrm>
              <a:off x="5323345" y="316477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5" name="Flowchart: Magnetic Disk 264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6" name="Flowchart: Connector 265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" name="Group 498"/>
            <p:cNvGrpSpPr/>
            <p:nvPr/>
          </p:nvGrpSpPr>
          <p:grpSpPr>
            <a:xfrm>
              <a:off x="5431334" y="3301651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3" name="Flowchart: Magnetic Disk 262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4" name="Flowchart: Connector 263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" name="Group 501"/>
            <p:cNvGrpSpPr/>
            <p:nvPr/>
          </p:nvGrpSpPr>
          <p:grpSpPr>
            <a:xfrm>
              <a:off x="4991877" y="322726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1" name="Flowchart: Magnetic Disk 260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2" name="Flowchart: Connector 261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" name="Group 504"/>
            <p:cNvGrpSpPr/>
            <p:nvPr/>
          </p:nvGrpSpPr>
          <p:grpSpPr>
            <a:xfrm>
              <a:off x="5095416" y="335699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59" name="Flowchart: Magnetic Disk 258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0" name="Flowchart: Connector 259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" name="Group 510"/>
            <p:cNvGrpSpPr/>
            <p:nvPr/>
          </p:nvGrpSpPr>
          <p:grpSpPr>
            <a:xfrm>
              <a:off x="5280175" y="338080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57" name="Flowchart: Magnetic Disk 256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8" name="Flowchart: Connector 257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4" name="Group 920"/>
          <p:cNvGrpSpPr/>
          <p:nvPr/>
        </p:nvGrpSpPr>
        <p:grpSpPr>
          <a:xfrm>
            <a:off x="2397850" y="692696"/>
            <a:ext cx="663722" cy="743307"/>
            <a:chOff x="4499992" y="2564902"/>
            <a:chExt cx="415170" cy="465962"/>
          </a:xfrm>
        </p:grpSpPr>
        <p:grpSp>
          <p:nvGrpSpPr>
            <p:cNvPr id="15" name="Group 447"/>
            <p:cNvGrpSpPr/>
            <p:nvPr/>
          </p:nvGrpSpPr>
          <p:grpSpPr>
            <a:xfrm>
              <a:off x="4660831" y="2564902"/>
              <a:ext cx="110370" cy="249938"/>
              <a:chOff x="4932040" y="2852936"/>
              <a:chExt cx="144016" cy="326131"/>
            </a:xfrm>
          </p:grpSpPr>
          <p:sp>
            <p:nvSpPr>
              <p:cNvPr id="286" name="Flowchart: Magnetic Disk 285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7" name="Flowchart: Connector 286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6" name="Group 448"/>
            <p:cNvGrpSpPr/>
            <p:nvPr/>
          </p:nvGrpSpPr>
          <p:grpSpPr>
            <a:xfrm>
              <a:off x="4572000" y="2670822"/>
              <a:ext cx="110370" cy="249938"/>
              <a:chOff x="4932040" y="2852936"/>
              <a:chExt cx="144016" cy="326131"/>
            </a:xfrm>
          </p:grpSpPr>
          <p:sp>
            <p:nvSpPr>
              <p:cNvPr id="284" name="Flowchart: Magnetic Disk 283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5" name="Flowchart: Connector 284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" name="Group 451"/>
            <p:cNvGrpSpPr/>
            <p:nvPr/>
          </p:nvGrpSpPr>
          <p:grpSpPr>
            <a:xfrm>
              <a:off x="4724400" y="2670822"/>
              <a:ext cx="110370" cy="249938"/>
              <a:chOff x="4932040" y="2852936"/>
              <a:chExt cx="144016" cy="326131"/>
            </a:xfrm>
          </p:grpSpPr>
          <p:sp>
            <p:nvSpPr>
              <p:cNvPr id="282" name="Flowchart: Magnetic Disk 281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3" name="Flowchart: Connector 282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" name="Group 454"/>
            <p:cNvGrpSpPr/>
            <p:nvPr/>
          </p:nvGrpSpPr>
          <p:grpSpPr>
            <a:xfrm>
              <a:off x="4499992" y="2780926"/>
              <a:ext cx="110370" cy="249938"/>
              <a:chOff x="4932040" y="2852936"/>
              <a:chExt cx="144016" cy="326131"/>
            </a:xfrm>
          </p:grpSpPr>
          <p:sp>
            <p:nvSpPr>
              <p:cNvPr id="280" name="Flowchart: Magnetic Disk 279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1" name="Flowchart: Connector 280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9" name="Group 457"/>
            <p:cNvGrpSpPr/>
            <p:nvPr/>
          </p:nvGrpSpPr>
          <p:grpSpPr>
            <a:xfrm>
              <a:off x="4652392" y="2780926"/>
              <a:ext cx="110370" cy="249938"/>
              <a:chOff x="4932040" y="2852936"/>
              <a:chExt cx="144016" cy="326131"/>
            </a:xfrm>
          </p:grpSpPr>
          <p:sp>
            <p:nvSpPr>
              <p:cNvPr id="278" name="Flowchart: Magnetic Disk 277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9" name="Flowchart: Connector 278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0" name="Group 460"/>
            <p:cNvGrpSpPr/>
            <p:nvPr/>
          </p:nvGrpSpPr>
          <p:grpSpPr>
            <a:xfrm>
              <a:off x="4804792" y="2780926"/>
              <a:ext cx="110370" cy="249938"/>
              <a:chOff x="4932040" y="2852936"/>
              <a:chExt cx="144016" cy="326131"/>
            </a:xfrm>
          </p:grpSpPr>
          <p:sp>
            <p:nvSpPr>
              <p:cNvPr id="276" name="Flowchart: Magnetic Disk 275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7" name="Flowchart: Connector 276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02" name="TextBox 201"/>
          <p:cNvSpPr txBox="1"/>
          <p:nvPr/>
        </p:nvSpPr>
        <p:spPr>
          <a:xfrm>
            <a:off x="7956376" y="2996952"/>
            <a:ext cx="12961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 output: projects, initiatives, collaborations</a:t>
            </a:r>
            <a:endParaRPr lang="en-GB" sz="1400" dirty="0"/>
          </a:p>
        </p:txBody>
      </p:sp>
      <p:sp>
        <p:nvSpPr>
          <p:cNvPr id="231" name="Rounded Rectangle 230"/>
          <p:cNvSpPr/>
          <p:nvPr/>
        </p:nvSpPr>
        <p:spPr>
          <a:xfrm>
            <a:off x="6948264" y="3140968"/>
            <a:ext cx="720080" cy="288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Outcomes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32" name="Rounded Rectangle 231"/>
          <p:cNvSpPr/>
          <p:nvPr/>
        </p:nvSpPr>
        <p:spPr>
          <a:xfrm>
            <a:off x="5796136" y="3501008"/>
            <a:ext cx="720080" cy="288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Objectives 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33" name="Rounded Rectangle 232"/>
          <p:cNvSpPr/>
          <p:nvPr/>
        </p:nvSpPr>
        <p:spPr>
          <a:xfrm>
            <a:off x="7380312" y="3501008"/>
            <a:ext cx="720080" cy="288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Outputs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34" name="Rounded Rectangle 233"/>
          <p:cNvSpPr/>
          <p:nvPr/>
        </p:nvSpPr>
        <p:spPr>
          <a:xfrm>
            <a:off x="6948264" y="3861048"/>
            <a:ext cx="720080" cy="288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Process </a:t>
            </a:r>
            <a:endParaRPr lang="en-GB" sz="1200" dirty="0">
              <a:solidFill>
                <a:schemeClr val="tx1"/>
              </a:solidFill>
            </a:endParaRPr>
          </a:p>
        </p:txBody>
      </p:sp>
      <p:grpSp>
        <p:nvGrpSpPr>
          <p:cNvPr id="31" name="Group 69"/>
          <p:cNvGrpSpPr/>
          <p:nvPr/>
        </p:nvGrpSpPr>
        <p:grpSpPr>
          <a:xfrm>
            <a:off x="6516216" y="3501008"/>
            <a:ext cx="775087" cy="237107"/>
            <a:chOff x="920770" y="4092102"/>
            <a:chExt cx="2787133" cy="849066"/>
          </a:xfrm>
        </p:grpSpPr>
        <p:sp>
          <p:nvSpPr>
            <p:cNvPr id="237" name="Arc 236"/>
            <p:cNvSpPr/>
            <p:nvPr/>
          </p:nvSpPr>
          <p:spPr>
            <a:xfrm rot="5400000">
              <a:off x="1898285" y="3114587"/>
              <a:ext cx="832104" cy="2787133"/>
            </a:xfrm>
            <a:prstGeom prst="arc">
              <a:avLst>
                <a:gd name="adj1" fmla="val 12250146"/>
                <a:gd name="adj2" fmla="val 20057406"/>
              </a:avLst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prstDash val="solid"/>
              <a:headEnd type="triangl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38" name="Arc 237"/>
            <p:cNvSpPr/>
            <p:nvPr/>
          </p:nvSpPr>
          <p:spPr>
            <a:xfrm rot="16200000">
              <a:off x="1898285" y="3131549"/>
              <a:ext cx="832104" cy="2787133"/>
            </a:xfrm>
            <a:prstGeom prst="arc">
              <a:avLst>
                <a:gd name="adj1" fmla="val 12250146"/>
                <a:gd name="adj2" fmla="val 20057406"/>
              </a:avLst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prstDash val="solid"/>
              <a:headEnd type="triangl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sp>
        <p:nvSpPr>
          <p:cNvPr id="240" name="Rounded Rectangle 239"/>
          <p:cNvSpPr/>
          <p:nvPr/>
        </p:nvSpPr>
        <p:spPr>
          <a:xfrm>
            <a:off x="6156176" y="3140968"/>
            <a:ext cx="720080" cy="288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Evaluation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41" name="Rounded Rectangle 240"/>
          <p:cNvSpPr/>
          <p:nvPr/>
        </p:nvSpPr>
        <p:spPr>
          <a:xfrm>
            <a:off x="6156176" y="3861048"/>
            <a:ext cx="720080" cy="288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Inputs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45" name="Rounded Rectangle 244"/>
          <p:cNvSpPr/>
          <p:nvPr/>
        </p:nvSpPr>
        <p:spPr>
          <a:xfrm>
            <a:off x="2267744" y="3140968"/>
            <a:ext cx="720080" cy="288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Objectives 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46" name="Rounded Rectangle 245"/>
          <p:cNvSpPr/>
          <p:nvPr/>
        </p:nvSpPr>
        <p:spPr>
          <a:xfrm>
            <a:off x="3131840" y="3501008"/>
            <a:ext cx="720080" cy="288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Outputs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47" name="Rounded Rectangle 246"/>
          <p:cNvSpPr/>
          <p:nvPr/>
        </p:nvSpPr>
        <p:spPr>
          <a:xfrm>
            <a:off x="2267744" y="3861048"/>
            <a:ext cx="720080" cy="288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Process </a:t>
            </a:r>
            <a:endParaRPr lang="en-GB" sz="1200" dirty="0">
              <a:solidFill>
                <a:schemeClr val="tx1"/>
              </a:solidFill>
            </a:endParaRPr>
          </a:p>
        </p:txBody>
      </p:sp>
      <p:grpSp>
        <p:nvGrpSpPr>
          <p:cNvPr id="225" name="Group 69"/>
          <p:cNvGrpSpPr/>
          <p:nvPr/>
        </p:nvGrpSpPr>
        <p:grpSpPr>
          <a:xfrm>
            <a:off x="2267744" y="3501010"/>
            <a:ext cx="775087" cy="237102"/>
            <a:chOff x="920772" y="4092100"/>
            <a:chExt cx="2787134" cy="849047"/>
          </a:xfrm>
        </p:grpSpPr>
        <p:sp>
          <p:nvSpPr>
            <p:cNvPr id="254" name="Arc 253"/>
            <p:cNvSpPr/>
            <p:nvPr/>
          </p:nvSpPr>
          <p:spPr>
            <a:xfrm rot="5400000">
              <a:off x="1898287" y="3114585"/>
              <a:ext cx="832103" cy="2787133"/>
            </a:xfrm>
            <a:prstGeom prst="arc">
              <a:avLst>
                <a:gd name="adj1" fmla="val 14665802"/>
                <a:gd name="adj2" fmla="val 20057406"/>
              </a:avLst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prstDash val="solid"/>
              <a:headEnd type="triangl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55" name="Arc 254"/>
            <p:cNvSpPr/>
            <p:nvPr/>
          </p:nvSpPr>
          <p:spPr>
            <a:xfrm rot="16200000">
              <a:off x="1898290" y="3131530"/>
              <a:ext cx="832100" cy="2787133"/>
            </a:xfrm>
            <a:prstGeom prst="arc">
              <a:avLst>
                <a:gd name="adj1" fmla="val 12250146"/>
                <a:gd name="adj2" fmla="val 17169929"/>
              </a:avLst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prstDash val="solid"/>
              <a:headEnd type="triangl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sp>
        <p:nvSpPr>
          <p:cNvPr id="256" name="Rounded Rectangle 255"/>
          <p:cNvSpPr/>
          <p:nvPr/>
        </p:nvSpPr>
        <p:spPr>
          <a:xfrm>
            <a:off x="1475656" y="3501008"/>
            <a:ext cx="720080" cy="288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Inputs </a:t>
            </a: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580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conversation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4833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1_DISCIPLINED_MAINTAINED"/>
          <p:cNvPicPr>
            <a:picLocks noChangeAspect="1" noChangeArrowheads="1"/>
          </p:cNvPicPr>
          <p:nvPr/>
        </p:nvPicPr>
        <p:blipFill>
          <a:blip r:embed="rId2" cstate="print"/>
          <a:srcRect t="19693" b="30237"/>
          <a:stretch>
            <a:fillRect/>
          </a:stretch>
        </p:blipFill>
        <p:spPr bwMode="auto">
          <a:xfrm>
            <a:off x="4283968" y="404664"/>
            <a:ext cx="3312368" cy="220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 conversation</a:t>
            </a:r>
            <a:endParaRPr lang="en-GB" dirty="0"/>
          </a:p>
        </p:txBody>
      </p:sp>
      <p:sp>
        <p:nvSpPr>
          <p:cNvPr id="28" name="Content Placeholder 3"/>
          <p:cNvSpPr txBox="1">
            <a:spLocks/>
          </p:cNvSpPr>
          <p:nvPr/>
        </p:nvSpPr>
        <p:spPr>
          <a:xfrm>
            <a:off x="35496" y="1168152"/>
            <a:ext cx="4176464" cy="1396752"/>
          </a:xfrm>
          <a:prstGeom prst="rect">
            <a:avLst/>
          </a:prstGeom>
          <a:solidFill>
            <a:srgbClr val="FFCC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many research programs here are 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MULTI-SCOPE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’?? aiming at a whole systems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perspective (trans-disciplinary)..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Content Placeholder 3"/>
          <p:cNvSpPr txBox="1">
            <a:spLocks/>
          </p:cNvSpPr>
          <p:nvPr/>
        </p:nvSpPr>
        <p:spPr>
          <a:xfrm>
            <a:off x="35496" y="3140968"/>
            <a:ext cx="4176464" cy="1396752"/>
          </a:xfrm>
          <a:prstGeom prst="rect">
            <a:avLst/>
          </a:prstGeom>
          <a:solidFill>
            <a:srgbClr val="FFCC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many are ‘</a:t>
            </a: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MULTI-VALENT’??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combining different worldviews, e.g. social, technical, economic, ecological, political, cultural. </a:t>
            </a:r>
          </a:p>
        </p:txBody>
      </p:sp>
      <p:sp>
        <p:nvSpPr>
          <p:cNvPr id="30" name="Content Placeholder 3"/>
          <p:cNvSpPr txBox="1">
            <a:spLocks/>
          </p:cNvSpPr>
          <p:nvPr/>
        </p:nvSpPr>
        <p:spPr>
          <a:xfrm>
            <a:off x="35496" y="5229200"/>
            <a:ext cx="4176464" cy="1396752"/>
          </a:xfrm>
          <a:prstGeom prst="rect">
            <a:avLst/>
          </a:prstGeom>
          <a:solidFill>
            <a:srgbClr val="FFCC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many are </a:t>
            </a:r>
            <a:r>
              <a:rPr kumimoji="0" lang="en-GB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MULTI-PURPOSE??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combining diagnostics / modelling / analysis, with prognostics / design / synthesis.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31"/>
          <p:cNvGrpSpPr/>
          <p:nvPr/>
        </p:nvGrpSpPr>
        <p:grpSpPr>
          <a:xfrm>
            <a:off x="7457056" y="1268760"/>
            <a:ext cx="1507432" cy="1408220"/>
            <a:chOff x="6422132" y="1596860"/>
            <a:chExt cx="2038300" cy="1904148"/>
          </a:xfrm>
        </p:grpSpPr>
        <p:grpSp>
          <p:nvGrpSpPr>
            <p:cNvPr id="4" name="Group 11"/>
            <p:cNvGrpSpPr/>
            <p:nvPr/>
          </p:nvGrpSpPr>
          <p:grpSpPr>
            <a:xfrm>
              <a:off x="6422132" y="1596860"/>
              <a:ext cx="2038300" cy="1037464"/>
              <a:chOff x="6134100" y="1450256"/>
              <a:chExt cx="2614364" cy="1330672"/>
            </a:xfrm>
          </p:grpSpPr>
          <p:pic>
            <p:nvPicPr>
              <p:cNvPr id="2050" name="Picture 2" descr="http://bupasystemtest.expert-24.com/webapps/qhac/Images/swingometer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134100" y="1450256"/>
                <a:ext cx="2614364" cy="1199630"/>
              </a:xfrm>
              <a:prstGeom prst="rect">
                <a:avLst/>
              </a:prstGeom>
              <a:noFill/>
            </p:spPr>
          </p:pic>
          <p:sp>
            <p:nvSpPr>
              <p:cNvPr id="6" name="Oval 5"/>
              <p:cNvSpPr/>
              <p:nvPr/>
            </p:nvSpPr>
            <p:spPr>
              <a:xfrm>
                <a:off x="7380312" y="2492896"/>
                <a:ext cx="288032" cy="288032"/>
              </a:xfrm>
              <a:prstGeom prst="ellipse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 flipH="1" flipV="1">
                <a:off x="7020272" y="1700808"/>
                <a:ext cx="504056" cy="936104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V="1">
                <a:off x="7524328" y="1772816"/>
                <a:ext cx="576064" cy="864096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Oval 30"/>
            <p:cNvSpPr/>
            <p:nvPr/>
          </p:nvSpPr>
          <p:spPr>
            <a:xfrm>
              <a:off x="6444208" y="1628800"/>
              <a:ext cx="2016224" cy="1872208"/>
            </a:xfrm>
            <a:prstGeom prst="ellipse">
              <a:avLst/>
            </a:prstGeom>
            <a:noFill/>
            <a:ln w="952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32"/>
          <p:cNvGrpSpPr/>
          <p:nvPr/>
        </p:nvGrpSpPr>
        <p:grpSpPr>
          <a:xfrm>
            <a:off x="7452320" y="3140968"/>
            <a:ext cx="1507432" cy="1408220"/>
            <a:chOff x="6422132" y="1596860"/>
            <a:chExt cx="2038300" cy="1904148"/>
          </a:xfrm>
        </p:grpSpPr>
        <p:grpSp>
          <p:nvGrpSpPr>
            <p:cNvPr id="7" name="Group 11"/>
            <p:cNvGrpSpPr/>
            <p:nvPr/>
          </p:nvGrpSpPr>
          <p:grpSpPr>
            <a:xfrm>
              <a:off x="6422132" y="1596860"/>
              <a:ext cx="2038300" cy="1037464"/>
              <a:chOff x="6134100" y="1450256"/>
              <a:chExt cx="2614364" cy="1330672"/>
            </a:xfrm>
          </p:grpSpPr>
          <p:pic>
            <p:nvPicPr>
              <p:cNvPr id="36" name="Picture 2" descr="http://bupasystemtest.expert-24.com/webapps/qhac/Images/swingometer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134100" y="1450256"/>
                <a:ext cx="2614364" cy="1199630"/>
              </a:xfrm>
              <a:prstGeom prst="rect">
                <a:avLst/>
              </a:prstGeom>
              <a:noFill/>
            </p:spPr>
          </p:pic>
          <p:sp>
            <p:nvSpPr>
              <p:cNvPr id="37" name="Oval 36"/>
              <p:cNvSpPr/>
              <p:nvPr/>
            </p:nvSpPr>
            <p:spPr>
              <a:xfrm>
                <a:off x="7380312" y="2492896"/>
                <a:ext cx="288032" cy="288032"/>
              </a:xfrm>
              <a:prstGeom prst="ellipse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8" name="Straight Arrow Connector 37"/>
              <p:cNvCxnSpPr/>
              <p:nvPr/>
            </p:nvCxnSpPr>
            <p:spPr>
              <a:xfrm flipH="1" flipV="1">
                <a:off x="7020272" y="1700808"/>
                <a:ext cx="504056" cy="936104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>
              <a:xfrm flipV="1">
                <a:off x="7524328" y="1772816"/>
                <a:ext cx="576064" cy="864096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Oval 34"/>
            <p:cNvSpPr/>
            <p:nvPr/>
          </p:nvSpPr>
          <p:spPr>
            <a:xfrm>
              <a:off x="6444208" y="1628800"/>
              <a:ext cx="2016224" cy="1872208"/>
            </a:xfrm>
            <a:prstGeom prst="ellipse">
              <a:avLst/>
            </a:prstGeom>
            <a:noFill/>
            <a:ln w="952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39"/>
          <p:cNvGrpSpPr/>
          <p:nvPr/>
        </p:nvGrpSpPr>
        <p:grpSpPr>
          <a:xfrm>
            <a:off x="7457056" y="5261140"/>
            <a:ext cx="1507432" cy="1408220"/>
            <a:chOff x="6422132" y="1596860"/>
            <a:chExt cx="2038300" cy="1904148"/>
          </a:xfrm>
        </p:grpSpPr>
        <p:grpSp>
          <p:nvGrpSpPr>
            <p:cNvPr id="11" name="Group 11"/>
            <p:cNvGrpSpPr/>
            <p:nvPr/>
          </p:nvGrpSpPr>
          <p:grpSpPr>
            <a:xfrm>
              <a:off x="6422132" y="1596860"/>
              <a:ext cx="2038300" cy="1037464"/>
              <a:chOff x="6134100" y="1450256"/>
              <a:chExt cx="2614364" cy="1330672"/>
            </a:xfrm>
          </p:grpSpPr>
          <p:pic>
            <p:nvPicPr>
              <p:cNvPr id="43" name="Picture 2" descr="http://bupasystemtest.expert-24.com/webapps/qhac/Images/swingometer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134100" y="1450256"/>
                <a:ext cx="2614364" cy="1199630"/>
              </a:xfrm>
              <a:prstGeom prst="rect">
                <a:avLst/>
              </a:prstGeom>
              <a:noFill/>
            </p:spPr>
          </p:pic>
          <p:sp>
            <p:nvSpPr>
              <p:cNvPr id="44" name="Oval 43"/>
              <p:cNvSpPr/>
              <p:nvPr/>
            </p:nvSpPr>
            <p:spPr>
              <a:xfrm>
                <a:off x="7380312" y="2492896"/>
                <a:ext cx="288032" cy="288032"/>
              </a:xfrm>
              <a:prstGeom prst="ellipse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5" name="Straight Arrow Connector 44"/>
              <p:cNvCxnSpPr/>
              <p:nvPr/>
            </p:nvCxnSpPr>
            <p:spPr>
              <a:xfrm flipH="1" flipV="1">
                <a:off x="7020272" y="1700808"/>
                <a:ext cx="504056" cy="936104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flipV="1">
                <a:off x="7524328" y="1772816"/>
                <a:ext cx="576064" cy="864096"/>
              </a:xfrm>
              <a:prstGeom prst="straightConnector1">
                <a:avLst/>
              </a:prstGeom>
              <a:ln w="57150"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Oval 41"/>
            <p:cNvSpPr/>
            <p:nvPr/>
          </p:nvSpPr>
          <p:spPr>
            <a:xfrm>
              <a:off x="6444208" y="1628800"/>
              <a:ext cx="2016224" cy="1872208"/>
            </a:xfrm>
            <a:prstGeom prst="ellipse">
              <a:avLst/>
            </a:prstGeom>
            <a:noFill/>
            <a:ln w="952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7" name="Picture 4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t="57185" r="47539" b="6110"/>
          <a:stretch/>
        </p:blipFill>
        <p:spPr>
          <a:xfrm rot="5400000">
            <a:off x="5160719" y="2785406"/>
            <a:ext cx="1702882" cy="1837942"/>
          </a:xfrm>
          <a:prstGeom prst="rect">
            <a:avLst/>
          </a:prstGeom>
        </p:spPr>
      </p:pic>
      <p:pic>
        <p:nvPicPr>
          <p:cNvPr id="1027" name="Picture 3" descr="01_EURO_RESEARCH_COUNCIL"/>
          <p:cNvPicPr>
            <a:picLocks noChangeAspect="1" noChangeArrowheads="1"/>
          </p:cNvPicPr>
          <p:nvPr/>
        </p:nvPicPr>
        <p:blipFill>
          <a:blip r:embed="rId5" cstate="print"/>
          <a:srcRect t="12502" b="20761"/>
          <a:stretch>
            <a:fillRect/>
          </a:stretch>
        </p:blipFill>
        <p:spPr bwMode="auto">
          <a:xfrm>
            <a:off x="4572000" y="4285180"/>
            <a:ext cx="2896542" cy="257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 Mind-Game: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4833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URegen\Pictures\img356.jpg"/>
          <p:cNvPicPr>
            <a:picLocks noChangeAspect="1" noChangeArrowheads="1"/>
          </p:cNvPicPr>
          <p:nvPr/>
        </p:nvPicPr>
        <p:blipFill>
          <a:blip r:embed="rId3" cstate="print"/>
          <a:srcRect l="6244" b="46196"/>
          <a:stretch>
            <a:fillRect/>
          </a:stretch>
        </p:blipFill>
        <p:spPr bwMode="auto">
          <a:xfrm rot="16200000">
            <a:off x="1175584" y="2448082"/>
            <a:ext cx="2831972" cy="2298214"/>
          </a:xfrm>
          <a:prstGeom prst="rect">
            <a:avLst/>
          </a:prstGeom>
          <a:noFill/>
        </p:spPr>
      </p:pic>
      <p:pic>
        <p:nvPicPr>
          <p:cNvPr id="1026" name="Picture 2" descr="C:\Users\SURegen\Pictures\img357.jpg"/>
          <p:cNvPicPr>
            <a:picLocks noChangeAspect="1" noChangeArrowheads="1"/>
          </p:cNvPicPr>
          <p:nvPr/>
        </p:nvPicPr>
        <p:blipFill>
          <a:blip r:embed="rId4" cstate="print"/>
          <a:srcRect l="4882" t="51910"/>
          <a:stretch>
            <a:fillRect/>
          </a:stretch>
        </p:blipFill>
        <p:spPr bwMode="auto">
          <a:xfrm rot="5400000">
            <a:off x="5149829" y="2279059"/>
            <a:ext cx="3524440" cy="2519858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-36512" y="-27384"/>
            <a:ext cx="918051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400" b="1" i="1" dirty="0">
                <a:solidFill>
                  <a:schemeClr val="tx2">
                    <a:lumMod val="50000"/>
                  </a:schemeClr>
                </a:solidFill>
              </a:rPr>
              <a:t>INTRODUCTION TO </a:t>
            </a:r>
            <a:r>
              <a:rPr lang="en-GB" sz="2400" b="1" i="1" dirty="0" smtClean="0">
                <a:solidFill>
                  <a:schemeClr val="tx2">
                    <a:lumMod val="50000"/>
                  </a:schemeClr>
                </a:solidFill>
              </a:rPr>
              <a:t>THE ‘URBAN SHARED MIND’</a:t>
            </a:r>
            <a:endParaRPr lang="en-GB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12" y="1916832"/>
            <a:ext cx="1224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Government departments all in silos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-36512" y="2780928"/>
            <a:ext cx="144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Industry pollutes air &amp; water, for useless products</a:t>
            </a:r>
            <a:endParaRPr lang="en-GB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-36512" y="3645024"/>
            <a:ext cx="144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Urban infra-structures are out of control </a:t>
            </a:r>
            <a:endParaRPr lang="en-GB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-36512" y="4437112"/>
            <a:ext cx="1512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Natural resources are turned to dust for profit </a:t>
            </a:r>
            <a:endParaRPr lang="en-GB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691408" y="4995173"/>
            <a:ext cx="1520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Destruction of humans &amp; flora &amp; fauna is the order of the day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-108520" y="5138028"/>
            <a:ext cx="2024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Deliberation will be risky for those involved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755576" y="132160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global bio-</a:t>
            </a:r>
            <a:r>
              <a:rPr lang="en-GB" sz="1400" dirty="0" err="1" smtClean="0"/>
              <a:t>spheric</a:t>
            </a:r>
            <a:r>
              <a:rPr lang="en-GB" sz="1400" dirty="0" smtClean="0"/>
              <a:t> balance is ****</a:t>
            </a:r>
            <a:r>
              <a:rPr lang="en-GB" sz="1400" dirty="0" err="1" smtClean="0"/>
              <a:t>ed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483768" y="132160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Finance rules the world to enrich itself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131840" y="2186861"/>
            <a:ext cx="1296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maximum security projects for the under-classes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716017" y="620688"/>
            <a:ext cx="442798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/>
              <a:t>THINK ABOUT IT</a:t>
            </a:r>
            <a:endParaRPr lang="en-GB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631141"/>
            <a:ext cx="442798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/>
              <a:t>DON’T THINK ABOUT IT </a:t>
            </a: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107504" y="5877272"/>
            <a:ext cx="1656184" cy="755308"/>
          </a:xfrm>
          <a:prstGeom prst="wedgeRoundRectCallout">
            <a:avLst>
              <a:gd name="adj1" fmla="val 74686"/>
              <a:gd name="adj2" fmla="val -13406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Ok hands up who wants to live in this world??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2051720" y="6029672"/>
            <a:ext cx="2016224" cy="755308"/>
          </a:xfrm>
          <a:prstGeom prst="wedgeRoundRectCallout">
            <a:avLst>
              <a:gd name="adj1" fmla="val -30087"/>
              <a:gd name="adj2" fmla="val -14616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I can see some advantages... </a:t>
            </a:r>
            <a:r>
              <a:rPr lang="en-GB" altLang="en-US" sz="1400" dirty="0" err="1" smtClean="0">
                <a:latin typeface="Comic Sans MS" panose="030F0702030302020204" pitchFamily="66" charset="0"/>
              </a:rPr>
              <a:t>iPhones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.. SUVs.. Big Macs... 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18" name="AutoShape 11"/>
          <p:cNvSpPr>
            <a:spLocks noChangeArrowheads="1"/>
          </p:cNvSpPr>
          <p:nvPr/>
        </p:nvSpPr>
        <p:spPr bwMode="auto">
          <a:xfrm>
            <a:off x="4572000" y="5517232"/>
            <a:ext cx="2088232" cy="1232034"/>
          </a:xfrm>
          <a:prstGeom prst="wedgeRoundRectCallout">
            <a:avLst>
              <a:gd name="adj1" fmla="val 32516"/>
              <a:gd name="adj2" fmla="val -6862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The point is, the previous world is quite stupid... Government, industry, finance…  not much thinking capacity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6876256" y="5877272"/>
            <a:ext cx="2267744" cy="993671"/>
          </a:xfrm>
          <a:prstGeom prst="wedgeRoundRectCallout">
            <a:avLst>
              <a:gd name="adj1" fmla="val -30423"/>
              <a:gd name="adj2" fmla="val -9939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Ok </a:t>
            </a:r>
            <a:r>
              <a:rPr lang="en-GB" altLang="en-US" sz="1400" dirty="0" err="1" smtClean="0">
                <a:latin typeface="Comic Sans MS" panose="030F0702030302020204" pitchFamily="66" charset="0"/>
              </a:rPr>
              <a:t>i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 get it... .you want intelligent cities? Economic wisdom?? Let me think about it... 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9992" y="2132856"/>
            <a:ext cx="1584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Government is now responsive &amp; connected</a:t>
            </a:r>
            <a:endParaRPr lang="en-GB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419600" y="2996952"/>
            <a:ext cx="144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Industry now </a:t>
            </a:r>
            <a:r>
              <a:rPr lang="en-GB" sz="1400" dirty="0" err="1" smtClean="0"/>
              <a:t>recirculates</a:t>
            </a:r>
            <a:r>
              <a:rPr lang="en-GB" sz="1400" dirty="0" smtClean="0"/>
              <a:t> resources</a:t>
            </a:r>
            <a:endParaRPr lang="en-GB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427984" y="3770456"/>
            <a:ext cx="1512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Infrastructure self-organizes  with tendrils</a:t>
            </a:r>
            <a:endParaRPr lang="en-GB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4563616" y="4581128"/>
            <a:ext cx="14485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Natural resources are stewarded for all </a:t>
            </a:r>
            <a:endParaRPr lang="en-GB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5508104" y="1340768"/>
            <a:ext cx="18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global bio-</a:t>
            </a:r>
            <a:r>
              <a:rPr lang="en-GB" sz="1400" dirty="0" err="1" smtClean="0"/>
              <a:t>spheric</a:t>
            </a:r>
            <a:r>
              <a:rPr lang="en-GB" sz="1400" dirty="0" smtClean="0"/>
              <a:t> balance is based on the shared mind</a:t>
            </a:r>
            <a:endParaRPr lang="en-GB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7236296" y="1484784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Finance now serves the world for real wealth &amp; prosperity</a:t>
            </a:r>
            <a:endParaRPr lang="en-GB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6984776" y="4509120"/>
            <a:ext cx="19797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Weaving the synapses of society for the next stage of co-evolution</a:t>
            </a:r>
            <a:endParaRPr lang="en-GB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7632848" y="3698448"/>
            <a:ext cx="1547664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Deliberation is at the heart of the collective mind</a:t>
            </a:r>
            <a:endParaRPr lang="en-GB" sz="1400" dirty="0"/>
          </a:p>
        </p:txBody>
      </p:sp>
      <p:sp>
        <p:nvSpPr>
          <p:cNvPr id="28" name="Freeform 27"/>
          <p:cNvSpPr/>
          <p:nvPr/>
        </p:nvSpPr>
        <p:spPr>
          <a:xfrm>
            <a:off x="1763688" y="4077072"/>
            <a:ext cx="1038860" cy="1066800"/>
          </a:xfrm>
          <a:custGeom>
            <a:avLst/>
            <a:gdLst>
              <a:gd name="connsiteX0" fmla="*/ 0 w 1038860"/>
              <a:gd name="connsiteY0" fmla="*/ 1066800 h 1066800"/>
              <a:gd name="connsiteX1" fmla="*/ 586740 w 1038860"/>
              <a:gd name="connsiteY1" fmla="*/ 868680 h 1066800"/>
              <a:gd name="connsiteX2" fmla="*/ 982980 w 1038860"/>
              <a:gd name="connsiteY2" fmla="*/ 556260 h 1066800"/>
              <a:gd name="connsiteX3" fmla="*/ 922020 w 103886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60" h="1066800">
                <a:moveTo>
                  <a:pt x="0" y="1066800"/>
                </a:moveTo>
                <a:cubicBezTo>
                  <a:pt x="211455" y="1010285"/>
                  <a:pt x="422910" y="953770"/>
                  <a:pt x="586740" y="868680"/>
                </a:cubicBezTo>
                <a:cubicBezTo>
                  <a:pt x="750570" y="783590"/>
                  <a:pt x="927100" y="701040"/>
                  <a:pt x="982980" y="556260"/>
                </a:cubicBezTo>
                <a:cubicBezTo>
                  <a:pt x="1038860" y="411480"/>
                  <a:pt x="980440" y="205740"/>
                  <a:pt x="92202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962025" y="2590800"/>
            <a:ext cx="1209675" cy="314325"/>
          </a:xfrm>
          <a:custGeom>
            <a:avLst/>
            <a:gdLst>
              <a:gd name="connsiteX0" fmla="*/ 0 w 1209675"/>
              <a:gd name="connsiteY0" fmla="*/ 0 h 314325"/>
              <a:gd name="connsiteX1" fmla="*/ 990600 w 1209675"/>
              <a:gd name="connsiteY1" fmla="*/ 95250 h 314325"/>
              <a:gd name="connsiteX2" fmla="*/ 1209675 w 1209675"/>
              <a:gd name="connsiteY2" fmla="*/ 314325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314325">
                <a:moveTo>
                  <a:pt x="0" y="0"/>
                </a:moveTo>
                <a:cubicBezTo>
                  <a:pt x="394494" y="21431"/>
                  <a:pt x="788988" y="42863"/>
                  <a:pt x="990600" y="95250"/>
                </a:cubicBezTo>
                <a:cubicBezTo>
                  <a:pt x="1192212" y="147637"/>
                  <a:pt x="1200943" y="230981"/>
                  <a:pt x="1209675" y="31432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7239000" y="4091037"/>
            <a:ext cx="542925" cy="346075"/>
          </a:xfrm>
          <a:custGeom>
            <a:avLst/>
            <a:gdLst>
              <a:gd name="connsiteX0" fmla="*/ 0 w 542925"/>
              <a:gd name="connsiteY0" fmla="*/ 190500 h 346075"/>
              <a:gd name="connsiteX1" fmla="*/ 314325 w 542925"/>
              <a:gd name="connsiteY1" fmla="*/ 314325 h 346075"/>
              <a:gd name="connsiteX2" fmla="*/ 542925 w 542925"/>
              <a:gd name="connsiteY2" fmla="*/ 0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925" h="346075">
                <a:moveTo>
                  <a:pt x="0" y="190500"/>
                </a:moveTo>
                <a:cubicBezTo>
                  <a:pt x="111919" y="268287"/>
                  <a:pt x="223838" y="346075"/>
                  <a:pt x="314325" y="314325"/>
                </a:cubicBezTo>
                <a:cubicBezTo>
                  <a:pt x="404812" y="282575"/>
                  <a:pt x="473868" y="141287"/>
                  <a:pt x="542925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2121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23866"/>
            <a:ext cx="4499992" cy="6305533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39"/>
          <p:cNvSpPr>
            <a:spLocks noChangeArrowheads="1"/>
          </p:cNvSpPr>
          <p:nvPr/>
        </p:nvSpPr>
        <p:spPr bwMode="auto">
          <a:xfrm>
            <a:off x="6988249" y="1033506"/>
            <a:ext cx="1112143" cy="65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0" i="0" dirty="0" smtClean="0"/>
              <a:t>Profit &amp; value are re-circulated</a:t>
            </a:r>
            <a:endParaRPr lang="en-US" sz="1400" b="0" i="0" dirty="0"/>
          </a:p>
        </p:txBody>
      </p:sp>
      <p:grpSp>
        <p:nvGrpSpPr>
          <p:cNvPr id="3" name="Group 10"/>
          <p:cNvGrpSpPr/>
          <p:nvPr/>
        </p:nvGrpSpPr>
        <p:grpSpPr>
          <a:xfrm>
            <a:off x="5852317" y="1205070"/>
            <a:ext cx="879924" cy="291310"/>
            <a:chOff x="6126335" y="2564904"/>
            <a:chExt cx="831135" cy="298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9" name="Arc 11"/>
            <p:cNvSpPr/>
            <p:nvPr/>
          </p:nvSpPr>
          <p:spPr>
            <a:xfrm rot="5400000">
              <a:off x="6397343" y="2303103"/>
              <a:ext cx="298325" cy="821929"/>
            </a:xfrm>
            <a:prstGeom prst="arc">
              <a:avLst>
                <a:gd name="adj1" fmla="val 4786548"/>
                <a:gd name="adj2" fmla="val 15424173"/>
              </a:avLst>
            </a:prstGeom>
            <a:ln w="76200">
              <a:solidFill>
                <a:schemeClr val="accent1">
                  <a:lumMod val="60000"/>
                  <a:lumOff val="40000"/>
                </a:schemeClr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70" name="Arc 12"/>
            <p:cNvSpPr/>
            <p:nvPr/>
          </p:nvSpPr>
          <p:spPr>
            <a:xfrm rot="5400000">
              <a:off x="6388137" y="2303102"/>
              <a:ext cx="298325" cy="821929"/>
            </a:xfrm>
            <a:prstGeom prst="arc">
              <a:avLst>
                <a:gd name="adj1" fmla="val 15830526"/>
                <a:gd name="adj2" fmla="val 3456048"/>
              </a:avLst>
            </a:prstGeom>
            <a:ln w="76200">
              <a:solidFill>
                <a:schemeClr val="accent1">
                  <a:lumMod val="60000"/>
                  <a:lumOff val="40000"/>
                </a:schemeClr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16" name="Rectangle 39"/>
          <p:cNvSpPr>
            <a:spLocks noChangeArrowheads="1"/>
          </p:cNvSpPr>
          <p:nvPr/>
        </p:nvSpPr>
        <p:spPr bwMode="auto">
          <a:xfrm>
            <a:off x="971600" y="1067584"/>
            <a:ext cx="1152128" cy="65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dirty="0" smtClean="0"/>
              <a:t>System is geared to </a:t>
            </a:r>
            <a:r>
              <a:rPr lang="en-US" sz="1400" b="0" i="0" dirty="0" smtClean="0"/>
              <a:t>extraction of profit</a:t>
            </a:r>
            <a:endParaRPr lang="en-US" sz="1400" b="0" i="0" dirty="0"/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7236296" y="1916832"/>
            <a:ext cx="1368152" cy="65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dirty="0" smtClean="0"/>
              <a:t>Collaborative governance for all communities</a:t>
            </a:r>
            <a:endParaRPr lang="en-US" sz="1400" b="0" i="0" dirty="0"/>
          </a:p>
        </p:txBody>
      </p:sp>
      <p:sp>
        <p:nvSpPr>
          <p:cNvPr id="19" name="Rectangle 39"/>
          <p:cNvSpPr>
            <a:spLocks noChangeArrowheads="1"/>
          </p:cNvSpPr>
          <p:nvPr/>
        </p:nvSpPr>
        <p:spPr bwMode="auto">
          <a:xfrm>
            <a:off x="683568" y="1844824"/>
            <a:ext cx="1152128" cy="65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dirty="0" smtClean="0"/>
              <a:t>Hierarchical governance for the elite </a:t>
            </a:r>
            <a:endParaRPr lang="en-US" sz="1400" b="0" i="0" dirty="0"/>
          </a:p>
        </p:txBody>
      </p:sp>
      <p:grpSp>
        <p:nvGrpSpPr>
          <p:cNvPr id="5" name="Group 264"/>
          <p:cNvGrpSpPr/>
          <p:nvPr/>
        </p:nvGrpSpPr>
        <p:grpSpPr>
          <a:xfrm>
            <a:off x="5597026" y="5068510"/>
            <a:ext cx="1495254" cy="673617"/>
            <a:chOff x="611560" y="4836887"/>
            <a:chExt cx="3308882" cy="150470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6" name="Group 265"/>
            <p:cNvGrpSpPr/>
            <p:nvPr/>
          </p:nvGrpSpPr>
          <p:grpSpPr>
            <a:xfrm>
              <a:off x="688266" y="5052105"/>
              <a:ext cx="1728352" cy="776956"/>
              <a:chOff x="111012" y="4312346"/>
              <a:chExt cx="5058742" cy="2274089"/>
            </a:xfrm>
          </p:grpSpPr>
          <p:sp>
            <p:nvSpPr>
              <p:cNvPr id="357" name="Oval 2"/>
              <p:cNvSpPr/>
              <p:nvPr/>
            </p:nvSpPr>
            <p:spPr>
              <a:xfrm>
                <a:off x="4344831" y="4817733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8" name="Oval 74"/>
              <p:cNvSpPr/>
              <p:nvPr/>
            </p:nvSpPr>
            <p:spPr>
              <a:xfrm>
                <a:off x="4344831" y="5835174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9" name="Oval 75"/>
              <p:cNvSpPr/>
              <p:nvPr/>
            </p:nvSpPr>
            <p:spPr>
              <a:xfrm>
                <a:off x="3502755" y="444134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60" name="Oval 76"/>
              <p:cNvSpPr/>
              <p:nvPr/>
            </p:nvSpPr>
            <p:spPr>
              <a:xfrm>
                <a:off x="3514949" y="621021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61" name="Oval 77"/>
              <p:cNvSpPr/>
              <p:nvPr/>
            </p:nvSpPr>
            <p:spPr>
              <a:xfrm>
                <a:off x="1236032" y="6208604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62" name="Oval 78"/>
              <p:cNvSpPr/>
              <p:nvPr/>
            </p:nvSpPr>
            <p:spPr>
              <a:xfrm>
                <a:off x="406150" y="58540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63" name="Oval 79"/>
              <p:cNvSpPr/>
              <p:nvPr/>
            </p:nvSpPr>
            <p:spPr>
              <a:xfrm>
                <a:off x="406150" y="48126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64" name="Oval 80"/>
              <p:cNvSpPr/>
              <p:nvPr/>
            </p:nvSpPr>
            <p:spPr>
              <a:xfrm>
                <a:off x="1244310" y="444814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65" name="Oval 81"/>
              <p:cNvSpPr/>
              <p:nvPr/>
            </p:nvSpPr>
            <p:spPr>
              <a:xfrm>
                <a:off x="4653209" y="532312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66" name="Oval 82"/>
              <p:cNvSpPr/>
              <p:nvPr/>
            </p:nvSpPr>
            <p:spPr>
              <a:xfrm>
                <a:off x="111012" y="5326492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67" name="Oval 83"/>
              <p:cNvSpPr/>
              <p:nvPr/>
            </p:nvSpPr>
            <p:spPr>
              <a:xfrm>
                <a:off x="2369477" y="634601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68" name="Oval 84"/>
              <p:cNvSpPr/>
              <p:nvPr/>
            </p:nvSpPr>
            <p:spPr>
              <a:xfrm>
                <a:off x="2365571" y="431234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7" name="Group 266"/>
            <p:cNvGrpSpPr/>
            <p:nvPr/>
          </p:nvGrpSpPr>
          <p:grpSpPr>
            <a:xfrm>
              <a:off x="1763688" y="5532364"/>
              <a:ext cx="1728352" cy="776956"/>
              <a:chOff x="111012" y="4312346"/>
              <a:chExt cx="5058742" cy="2274089"/>
            </a:xfrm>
          </p:grpSpPr>
          <p:sp>
            <p:nvSpPr>
              <p:cNvPr id="345" name="Oval 2"/>
              <p:cNvSpPr/>
              <p:nvPr/>
            </p:nvSpPr>
            <p:spPr>
              <a:xfrm>
                <a:off x="4344831" y="4817733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6" name="Oval 62"/>
              <p:cNvSpPr/>
              <p:nvPr/>
            </p:nvSpPr>
            <p:spPr>
              <a:xfrm>
                <a:off x="4344831" y="5835174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7" name="Oval 63"/>
              <p:cNvSpPr/>
              <p:nvPr/>
            </p:nvSpPr>
            <p:spPr>
              <a:xfrm>
                <a:off x="3502755" y="444134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8" name="Oval 64"/>
              <p:cNvSpPr/>
              <p:nvPr/>
            </p:nvSpPr>
            <p:spPr>
              <a:xfrm>
                <a:off x="3514949" y="621021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9" name="Oval 65"/>
              <p:cNvSpPr/>
              <p:nvPr/>
            </p:nvSpPr>
            <p:spPr>
              <a:xfrm>
                <a:off x="1236032" y="6208604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0" name="Oval 66"/>
              <p:cNvSpPr/>
              <p:nvPr/>
            </p:nvSpPr>
            <p:spPr>
              <a:xfrm>
                <a:off x="406150" y="58540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1" name="Oval 67"/>
              <p:cNvSpPr/>
              <p:nvPr/>
            </p:nvSpPr>
            <p:spPr>
              <a:xfrm>
                <a:off x="406150" y="48126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2" name="Oval 68"/>
              <p:cNvSpPr/>
              <p:nvPr/>
            </p:nvSpPr>
            <p:spPr>
              <a:xfrm>
                <a:off x="1244310" y="444814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3" name="Oval 69"/>
              <p:cNvSpPr/>
              <p:nvPr/>
            </p:nvSpPr>
            <p:spPr>
              <a:xfrm>
                <a:off x="4653209" y="532312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4" name="Oval 70"/>
              <p:cNvSpPr/>
              <p:nvPr/>
            </p:nvSpPr>
            <p:spPr>
              <a:xfrm>
                <a:off x="111012" y="5326492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5" name="Oval 71"/>
              <p:cNvSpPr/>
              <p:nvPr/>
            </p:nvSpPr>
            <p:spPr>
              <a:xfrm>
                <a:off x="2369477" y="634601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6" name="Oval 72"/>
              <p:cNvSpPr/>
              <p:nvPr/>
            </p:nvSpPr>
            <p:spPr>
              <a:xfrm>
                <a:off x="2365571" y="431234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8" name="Group 267"/>
            <p:cNvGrpSpPr/>
            <p:nvPr/>
          </p:nvGrpSpPr>
          <p:grpSpPr>
            <a:xfrm>
              <a:off x="2131348" y="4876780"/>
              <a:ext cx="1728352" cy="776956"/>
              <a:chOff x="111012" y="4312346"/>
              <a:chExt cx="5058742" cy="2274089"/>
            </a:xfrm>
          </p:grpSpPr>
          <p:sp>
            <p:nvSpPr>
              <p:cNvPr id="333" name="Oval 2"/>
              <p:cNvSpPr/>
              <p:nvPr/>
            </p:nvSpPr>
            <p:spPr>
              <a:xfrm>
                <a:off x="4344831" y="4817733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34" name="Oval 50"/>
              <p:cNvSpPr/>
              <p:nvPr/>
            </p:nvSpPr>
            <p:spPr>
              <a:xfrm>
                <a:off x="4344831" y="5835174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35" name="Oval 51"/>
              <p:cNvSpPr/>
              <p:nvPr/>
            </p:nvSpPr>
            <p:spPr>
              <a:xfrm>
                <a:off x="3502755" y="444134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36" name="Oval 52"/>
              <p:cNvSpPr/>
              <p:nvPr/>
            </p:nvSpPr>
            <p:spPr>
              <a:xfrm>
                <a:off x="3514949" y="621021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37" name="Oval 53"/>
              <p:cNvSpPr/>
              <p:nvPr/>
            </p:nvSpPr>
            <p:spPr>
              <a:xfrm>
                <a:off x="1236032" y="6208604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38" name="Oval 54"/>
              <p:cNvSpPr/>
              <p:nvPr/>
            </p:nvSpPr>
            <p:spPr>
              <a:xfrm>
                <a:off x="406150" y="58540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39" name="Oval 55"/>
              <p:cNvSpPr/>
              <p:nvPr/>
            </p:nvSpPr>
            <p:spPr>
              <a:xfrm>
                <a:off x="406150" y="48126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0" name="Oval 56"/>
              <p:cNvSpPr/>
              <p:nvPr/>
            </p:nvSpPr>
            <p:spPr>
              <a:xfrm>
                <a:off x="1244310" y="444814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1" name="Oval 57"/>
              <p:cNvSpPr/>
              <p:nvPr/>
            </p:nvSpPr>
            <p:spPr>
              <a:xfrm>
                <a:off x="4653209" y="532312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2" name="Oval 58"/>
              <p:cNvSpPr/>
              <p:nvPr/>
            </p:nvSpPr>
            <p:spPr>
              <a:xfrm>
                <a:off x="111012" y="5326492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3" name="Oval 59"/>
              <p:cNvSpPr/>
              <p:nvPr/>
            </p:nvSpPr>
            <p:spPr>
              <a:xfrm>
                <a:off x="2369477" y="634601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4" name="Oval 60"/>
              <p:cNvSpPr/>
              <p:nvPr/>
            </p:nvSpPr>
            <p:spPr>
              <a:xfrm>
                <a:off x="2365571" y="431234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sp>
          <p:nvSpPr>
            <p:cNvPr id="330" name="Arc 46"/>
            <p:cNvSpPr/>
            <p:nvPr/>
          </p:nvSpPr>
          <p:spPr>
            <a:xfrm>
              <a:off x="2123727" y="4836887"/>
              <a:ext cx="1796715" cy="824361"/>
            </a:xfrm>
            <a:prstGeom prst="arc">
              <a:avLst>
                <a:gd name="adj1" fmla="val 19720923"/>
                <a:gd name="adj2" fmla="val 12400551"/>
              </a:avLst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31" name="Arc 47"/>
            <p:cNvSpPr/>
            <p:nvPr/>
          </p:nvSpPr>
          <p:spPr>
            <a:xfrm>
              <a:off x="1691680" y="5517232"/>
              <a:ext cx="1796715" cy="824361"/>
            </a:xfrm>
            <a:prstGeom prst="arc">
              <a:avLst>
                <a:gd name="adj1" fmla="val 19720923"/>
                <a:gd name="adj2" fmla="val 12400551"/>
              </a:avLst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32" name="Arc 48"/>
            <p:cNvSpPr/>
            <p:nvPr/>
          </p:nvSpPr>
          <p:spPr>
            <a:xfrm>
              <a:off x="611560" y="5013176"/>
              <a:ext cx="1796715" cy="824361"/>
            </a:xfrm>
            <a:prstGeom prst="arc">
              <a:avLst>
                <a:gd name="adj1" fmla="val 19720923"/>
                <a:gd name="adj2" fmla="val 12400551"/>
              </a:avLst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9" name="Group 382"/>
          <p:cNvGrpSpPr/>
          <p:nvPr/>
        </p:nvGrpSpPr>
        <p:grpSpPr>
          <a:xfrm>
            <a:off x="5812346" y="5228943"/>
            <a:ext cx="430633" cy="241307"/>
            <a:chOff x="494630" y="3796475"/>
            <a:chExt cx="2023657" cy="1688480"/>
          </a:xfrm>
        </p:grpSpPr>
        <p:sp>
          <p:nvSpPr>
            <p:cNvPr id="323" name="Oval 39"/>
            <p:cNvSpPr/>
            <p:nvPr/>
          </p:nvSpPr>
          <p:spPr>
            <a:xfrm rot="9900000">
              <a:off x="494630" y="4478951"/>
              <a:ext cx="2023657" cy="32353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24" name="Oval 40"/>
            <p:cNvSpPr/>
            <p:nvPr/>
          </p:nvSpPr>
          <p:spPr>
            <a:xfrm rot="11700000">
              <a:off x="494630" y="4488446"/>
              <a:ext cx="2023657" cy="3045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25" name="Oval 41"/>
            <p:cNvSpPr/>
            <p:nvPr/>
          </p:nvSpPr>
          <p:spPr>
            <a:xfrm rot="13500000">
              <a:off x="662219" y="4402852"/>
              <a:ext cx="1688480" cy="47572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26" name="Oval 42"/>
            <p:cNvSpPr/>
            <p:nvPr/>
          </p:nvSpPr>
          <p:spPr>
            <a:xfrm rot="18900000">
              <a:off x="833909" y="4327493"/>
              <a:ext cx="1336070" cy="57256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10" name="Group 387"/>
          <p:cNvGrpSpPr/>
          <p:nvPr/>
        </p:nvGrpSpPr>
        <p:grpSpPr>
          <a:xfrm>
            <a:off x="6463425" y="5141802"/>
            <a:ext cx="430633" cy="241307"/>
            <a:chOff x="494630" y="3796475"/>
            <a:chExt cx="2023657" cy="1688480"/>
          </a:xfrm>
        </p:grpSpPr>
        <p:sp>
          <p:nvSpPr>
            <p:cNvPr id="319" name="Oval 318"/>
            <p:cNvSpPr/>
            <p:nvPr/>
          </p:nvSpPr>
          <p:spPr>
            <a:xfrm rot="9900000">
              <a:off x="494630" y="4478951"/>
              <a:ext cx="2023657" cy="32353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20" name="Oval 319"/>
            <p:cNvSpPr/>
            <p:nvPr/>
          </p:nvSpPr>
          <p:spPr>
            <a:xfrm rot="11700000">
              <a:off x="494630" y="4488446"/>
              <a:ext cx="2023657" cy="3045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21" name="Oval 320"/>
            <p:cNvSpPr/>
            <p:nvPr/>
          </p:nvSpPr>
          <p:spPr>
            <a:xfrm rot="13500000">
              <a:off x="662219" y="4402852"/>
              <a:ext cx="1688480" cy="47572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22" name="Oval 38"/>
            <p:cNvSpPr/>
            <p:nvPr/>
          </p:nvSpPr>
          <p:spPr>
            <a:xfrm rot="18900000">
              <a:off x="833909" y="4327493"/>
              <a:ext cx="1336070" cy="57256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11" name="Group 392"/>
          <p:cNvGrpSpPr/>
          <p:nvPr/>
        </p:nvGrpSpPr>
        <p:grpSpPr>
          <a:xfrm>
            <a:off x="6300903" y="5423560"/>
            <a:ext cx="430633" cy="241307"/>
            <a:chOff x="494630" y="3796475"/>
            <a:chExt cx="2023657" cy="1688480"/>
          </a:xfrm>
        </p:grpSpPr>
        <p:sp>
          <p:nvSpPr>
            <p:cNvPr id="315" name="Oval 31"/>
            <p:cNvSpPr/>
            <p:nvPr/>
          </p:nvSpPr>
          <p:spPr>
            <a:xfrm rot="9900000">
              <a:off x="494630" y="4478951"/>
              <a:ext cx="2023657" cy="32353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16" name="Oval 32"/>
            <p:cNvSpPr/>
            <p:nvPr/>
          </p:nvSpPr>
          <p:spPr>
            <a:xfrm rot="11700000">
              <a:off x="494630" y="4488446"/>
              <a:ext cx="2023657" cy="3045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17" name="Oval 33"/>
            <p:cNvSpPr/>
            <p:nvPr/>
          </p:nvSpPr>
          <p:spPr>
            <a:xfrm rot="13500000">
              <a:off x="662219" y="4402852"/>
              <a:ext cx="1688480" cy="47572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18" name="Oval 34"/>
            <p:cNvSpPr/>
            <p:nvPr/>
          </p:nvSpPr>
          <p:spPr>
            <a:xfrm rot="18900000">
              <a:off x="833909" y="4327493"/>
              <a:ext cx="1336070" cy="57256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22" name="Rectangle 39"/>
          <p:cNvSpPr>
            <a:spLocks noChangeArrowheads="1"/>
          </p:cNvSpPr>
          <p:nvPr/>
        </p:nvSpPr>
        <p:spPr bwMode="auto">
          <a:xfrm>
            <a:off x="467544" y="2653946"/>
            <a:ext cx="1260648" cy="111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rIns="36000" anchor="ctr">
            <a:spAutoFit/>
          </a:bodyPr>
          <a:lstStyle/>
          <a:p>
            <a:pPr algn="ctr"/>
            <a:r>
              <a:rPr lang="cy-GB" sz="1400" i="0" dirty="0" smtClean="0"/>
              <a:t>Economies are </a:t>
            </a:r>
            <a:r>
              <a:rPr lang="cy-GB" sz="1400" dirty="0" smtClean="0"/>
              <a:t>alienating, extractive, wasteful of resources</a:t>
            </a:r>
            <a:endParaRPr lang="en-US" sz="1400" b="0" i="0" dirty="0"/>
          </a:p>
        </p:txBody>
      </p:sp>
      <p:sp>
        <p:nvSpPr>
          <p:cNvPr id="23" name="Rectangle 39"/>
          <p:cNvSpPr>
            <a:spLocks noChangeArrowheads="1"/>
          </p:cNvSpPr>
          <p:nvPr/>
        </p:nvSpPr>
        <p:spPr bwMode="auto">
          <a:xfrm>
            <a:off x="611560" y="3883426"/>
            <a:ext cx="1152128" cy="91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rIns="36000" anchor="ctr">
            <a:spAutoFit/>
          </a:bodyPr>
          <a:lstStyle/>
          <a:p>
            <a:pPr algn="ctr"/>
            <a:r>
              <a:rPr lang="cy-GB" sz="1400" i="0" dirty="0" smtClean="0"/>
              <a:t>Cities are mono-use, machine scale, disconnected</a:t>
            </a:r>
            <a:endParaRPr lang="en-US" sz="1400" b="0" i="0" dirty="0"/>
          </a:p>
        </p:txBody>
      </p:sp>
      <p:sp>
        <p:nvSpPr>
          <p:cNvPr id="24" name="Rectangle 39"/>
          <p:cNvSpPr>
            <a:spLocks noChangeArrowheads="1"/>
          </p:cNvSpPr>
          <p:nvPr/>
        </p:nvSpPr>
        <p:spPr bwMode="auto">
          <a:xfrm>
            <a:off x="803886" y="4887410"/>
            <a:ext cx="1247834" cy="91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rIns="36000" anchor="ctr">
            <a:spAutoFit/>
          </a:bodyPr>
          <a:lstStyle/>
          <a:p>
            <a:pPr algn="ctr"/>
            <a:r>
              <a:rPr lang="cy-GB" sz="1400" i="0" dirty="0" smtClean="0"/>
              <a:t>‘Citizens’ are passive, disempowered, fragmented </a:t>
            </a:r>
            <a:endParaRPr lang="en-US" sz="1400" b="0" i="0" dirty="0"/>
          </a:p>
        </p:txBody>
      </p:sp>
      <p:sp>
        <p:nvSpPr>
          <p:cNvPr id="26" name="Rectangle 39"/>
          <p:cNvSpPr>
            <a:spLocks noChangeArrowheads="1"/>
          </p:cNvSpPr>
          <p:nvPr/>
        </p:nvSpPr>
        <p:spPr bwMode="auto">
          <a:xfrm>
            <a:off x="7380312" y="2683328"/>
            <a:ext cx="1296144" cy="111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rIns="36000" anchor="ctr">
            <a:spAutoFit/>
          </a:bodyPr>
          <a:lstStyle/>
          <a:p>
            <a:pPr algn="ctr"/>
            <a:r>
              <a:rPr lang="cy-GB" sz="1400" i="0" dirty="0" smtClean="0"/>
              <a:t>Economies are collaborative</a:t>
            </a:r>
            <a:r>
              <a:rPr lang="cy-GB" sz="1400" dirty="0" smtClean="0"/>
              <a:t>, responsive, economical with resources</a:t>
            </a:r>
            <a:endParaRPr lang="en-US" sz="1400" b="0" i="0" dirty="0"/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7236296" y="3868872"/>
            <a:ext cx="1296144" cy="91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rIns="36000" anchor="ctr">
            <a:spAutoFit/>
          </a:bodyPr>
          <a:lstStyle/>
          <a:p>
            <a:pPr algn="ctr"/>
            <a:r>
              <a:rPr lang="cy-GB" sz="1400" i="0" dirty="0" smtClean="0"/>
              <a:t>Cities are multi-use, human scale, inter-connected</a:t>
            </a:r>
            <a:endParaRPr lang="en-US" sz="1400" b="0" i="0" dirty="0"/>
          </a:p>
        </p:txBody>
      </p:sp>
      <p:sp>
        <p:nvSpPr>
          <p:cNvPr id="28" name="Rectangle 39"/>
          <p:cNvSpPr>
            <a:spLocks noChangeArrowheads="1"/>
          </p:cNvSpPr>
          <p:nvPr/>
        </p:nvSpPr>
        <p:spPr bwMode="auto">
          <a:xfrm>
            <a:off x="7175711" y="4985951"/>
            <a:ext cx="1212713" cy="91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rIns="36000" anchor="ctr">
            <a:spAutoFit/>
          </a:bodyPr>
          <a:lstStyle/>
          <a:p>
            <a:pPr algn="ctr"/>
            <a:r>
              <a:rPr lang="cy-GB" sz="1400" i="0" dirty="0" smtClean="0"/>
              <a:t>‘Communities’ are active, self-organized, networked</a:t>
            </a:r>
            <a:endParaRPr lang="en-US" sz="1400" b="0" i="0" dirty="0"/>
          </a:p>
        </p:txBody>
      </p:sp>
      <p:grpSp>
        <p:nvGrpSpPr>
          <p:cNvPr id="12" name="Group 214"/>
          <p:cNvGrpSpPr/>
          <p:nvPr/>
        </p:nvGrpSpPr>
        <p:grpSpPr>
          <a:xfrm>
            <a:off x="5662160" y="4079156"/>
            <a:ext cx="1430120" cy="528112"/>
            <a:chOff x="5364088" y="1656383"/>
            <a:chExt cx="3168352" cy="136815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4" name="Diamond 293"/>
            <p:cNvSpPr/>
            <p:nvPr/>
          </p:nvSpPr>
          <p:spPr>
            <a:xfrm>
              <a:off x="5480642" y="1916701"/>
              <a:ext cx="963566" cy="324130"/>
            </a:xfrm>
            <a:prstGeom prst="diamond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95" name="Diamond 294"/>
            <p:cNvSpPr/>
            <p:nvPr/>
          </p:nvSpPr>
          <p:spPr>
            <a:xfrm>
              <a:off x="5364088" y="2069101"/>
              <a:ext cx="963566" cy="324130"/>
            </a:xfrm>
            <a:prstGeom prst="diamond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96" name="Diamond 295"/>
            <p:cNvSpPr/>
            <p:nvPr/>
          </p:nvSpPr>
          <p:spPr>
            <a:xfrm>
              <a:off x="5696666" y="1728391"/>
              <a:ext cx="963566" cy="324130"/>
            </a:xfrm>
            <a:prstGeom prst="diamond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97" name="Diamond 296"/>
            <p:cNvSpPr/>
            <p:nvPr/>
          </p:nvSpPr>
          <p:spPr>
            <a:xfrm>
              <a:off x="7424858" y="2331981"/>
              <a:ext cx="963566" cy="324130"/>
            </a:xfrm>
            <a:prstGeom prst="diamond">
              <a:avLst/>
            </a:prstGeom>
            <a:solidFill>
              <a:srgbClr val="92D050">
                <a:alpha val="30000"/>
              </a:srgb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98" name="Diamond 297"/>
            <p:cNvSpPr/>
            <p:nvPr/>
          </p:nvSpPr>
          <p:spPr>
            <a:xfrm>
              <a:off x="7308304" y="2484381"/>
              <a:ext cx="963566" cy="324130"/>
            </a:xfrm>
            <a:prstGeom prst="diamond">
              <a:avLst/>
            </a:prstGeom>
            <a:solidFill>
              <a:srgbClr val="92D050">
                <a:alpha val="30000"/>
              </a:srgb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99" name="Diamond 298"/>
            <p:cNvSpPr/>
            <p:nvPr/>
          </p:nvSpPr>
          <p:spPr>
            <a:xfrm>
              <a:off x="7568874" y="2143671"/>
              <a:ext cx="963566" cy="324130"/>
            </a:xfrm>
            <a:prstGeom prst="diamond">
              <a:avLst/>
            </a:prstGeom>
            <a:solidFill>
              <a:srgbClr val="92D050">
                <a:alpha val="30000"/>
              </a:srgb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00" name="Diamond 299"/>
            <p:cNvSpPr/>
            <p:nvPr/>
          </p:nvSpPr>
          <p:spPr>
            <a:xfrm>
              <a:off x="6992810" y="1720007"/>
              <a:ext cx="963566" cy="324130"/>
            </a:xfrm>
            <a:prstGeom prst="diamond">
              <a:avLst/>
            </a:prstGeom>
            <a:solidFill>
              <a:srgbClr val="F8C536">
                <a:alpha val="30000"/>
              </a:srgb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01" name="Diamond 300"/>
            <p:cNvSpPr/>
            <p:nvPr/>
          </p:nvSpPr>
          <p:spPr>
            <a:xfrm>
              <a:off x="6560762" y="1656383"/>
              <a:ext cx="963566" cy="324130"/>
            </a:xfrm>
            <a:prstGeom prst="diamond">
              <a:avLst/>
            </a:prstGeom>
            <a:solidFill>
              <a:srgbClr val="F8C536">
                <a:alpha val="30000"/>
              </a:srgb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02" name="Diamond 301"/>
            <p:cNvSpPr/>
            <p:nvPr/>
          </p:nvSpPr>
          <p:spPr>
            <a:xfrm>
              <a:off x="7208834" y="1872407"/>
              <a:ext cx="963566" cy="324130"/>
            </a:xfrm>
            <a:prstGeom prst="diamond">
              <a:avLst/>
            </a:prstGeom>
            <a:solidFill>
              <a:srgbClr val="F8C536">
                <a:alpha val="30000"/>
              </a:srgb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03" name="Diamond 302"/>
            <p:cNvSpPr/>
            <p:nvPr/>
          </p:nvSpPr>
          <p:spPr>
            <a:xfrm>
              <a:off x="5372472" y="2412373"/>
              <a:ext cx="963566" cy="324130"/>
            </a:xfrm>
            <a:prstGeom prst="diamond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04" name="Diamond 303"/>
            <p:cNvSpPr/>
            <p:nvPr/>
          </p:nvSpPr>
          <p:spPr>
            <a:xfrm>
              <a:off x="5372472" y="2556389"/>
              <a:ext cx="963566" cy="324130"/>
            </a:xfrm>
            <a:prstGeom prst="diamond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05" name="Diamond 304"/>
            <p:cNvSpPr/>
            <p:nvPr/>
          </p:nvSpPr>
          <p:spPr>
            <a:xfrm>
              <a:off x="6200722" y="2664495"/>
              <a:ext cx="963566" cy="324130"/>
            </a:xfrm>
            <a:prstGeom prst="diamond">
              <a:avLst/>
            </a:prstGeom>
            <a:solidFill>
              <a:schemeClr val="accent4">
                <a:lumMod val="40000"/>
                <a:lumOff val="60000"/>
                <a:alpha val="3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06" name="Diamond 305"/>
            <p:cNvSpPr/>
            <p:nvPr/>
          </p:nvSpPr>
          <p:spPr>
            <a:xfrm>
              <a:off x="6560762" y="2700405"/>
              <a:ext cx="963566" cy="324130"/>
            </a:xfrm>
            <a:prstGeom prst="diamond">
              <a:avLst/>
            </a:prstGeom>
            <a:solidFill>
              <a:schemeClr val="accent4">
                <a:lumMod val="40000"/>
                <a:lumOff val="60000"/>
                <a:alpha val="3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07" name="Diamond 306"/>
            <p:cNvSpPr/>
            <p:nvPr/>
          </p:nvSpPr>
          <p:spPr>
            <a:xfrm>
              <a:off x="6056706" y="1700808"/>
              <a:ext cx="963566" cy="324130"/>
            </a:xfrm>
            <a:prstGeom prst="diamond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14" name="Group 104"/>
          <p:cNvGrpSpPr/>
          <p:nvPr/>
        </p:nvGrpSpPr>
        <p:grpSpPr>
          <a:xfrm>
            <a:off x="2308349" y="4094519"/>
            <a:ext cx="1353322" cy="561678"/>
            <a:chOff x="1918398" y="5039678"/>
            <a:chExt cx="1058732" cy="47755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87" name="Diamond 286"/>
            <p:cNvSpPr/>
            <p:nvPr/>
          </p:nvSpPr>
          <p:spPr>
            <a:xfrm>
              <a:off x="1918398" y="5301208"/>
              <a:ext cx="349346" cy="117514"/>
            </a:xfrm>
            <a:prstGeom prst="diamond">
              <a:avLst/>
            </a:prstGeom>
            <a:grpFill/>
            <a:ln w="12700">
              <a:solidFill>
                <a:schemeClr val="accent1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88" name="Diamond 287"/>
            <p:cNvSpPr/>
            <p:nvPr/>
          </p:nvSpPr>
          <p:spPr>
            <a:xfrm>
              <a:off x="2206430" y="5399718"/>
              <a:ext cx="349346" cy="117514"/>
            </a:xfrm>
            <a:prstGeom prst="diamond">
              <a:avLst/>
            </a:prstGeom>
            <a:grpFill/>
            <a:ln w="12700">
              <a:solidFill>
                <a:schemeClr val="accent1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89" name="Diamond 288"/>
            <p:cNvSpPr/>
            <p:nvPr/>
          </p:nvSpPr>
          <p:spPr>
            <a:xfrm>
              <a:off x="2267744" y="5229200"/>
              <a:ext cx="349346" cy="117514"/>
            </a:xfrm>
            <a:prstGeom prst="diamond">
              <a:avLst/>
            </a:prstGeom>
            <a:grpFill/>
            <a:ln w="12700">
              <a:solidFill>
                <a:schemeClr val="accent1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90" name="Diamond 289"/>
            <p:cNvSpPr/>
            <p:nvPr/>
          </p:nvSpPr>
          <p:spPr>
            <a:xfrm>
              <a:off x="2555776" y="5327710"/>
              <a:ext cx="349346" cy="117514"/>
            </a:xfrm>
            <a:prstGeom prst="diamond">
              <a:avLst/>
            </a:prstGeom>
            <a:grpFill/>
            <a:ln w="12700">
              <a:solidFill>
                <a:schemeClr val="accent1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91" name="Diamond 290"/>
            <p:cNvSpPr/>
            <p:nvPr/>
          </p:nvSpPr>
          <p:spPr>
            <a:xfrm>
              <a:off x="2627784" y="5157192"/>
              <a:ext cx="349346" cy="117514"/>
            </a:xfrm>
            <a:prstGeom prst="diamond">
              <a:avLst/>
            </a:prstGeom>
            <a:grpFill/>
            <a:ln w="12700">
              <a:solidFill>
                <a:schemeClr val="accent1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92" name="Diamond 291"/>
            <p:cNvSpPr/>
            <p:nvPr/>
          </p:nvSpPr>
          <p:spPr>
            <a:xfrm>
              <a:off x="1979712" y="5111686"/>
              <a:ext cx="349346" cy="117514"/>
            </a:xfrm>
            <a:prstGeom prst="diamond">
              <a:avLst/>
            </a:prstGeom>
            <a:grpFill/>
            <a:ln w="12700">
              <a:solidFill>
                <a:schemeClr val="accent1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93" name="Diamond 292"/>
            <p:cNvSpPr/>
            <p:nvPr/>
          </p:nvSpPr>
          <p:spPr>
            <a:xfrm>
              <a:off x="2350446" y="5039678"/>
              <a:ext cx="349346" cy="117514"/>
            </a:xfrm>
            <a:prstGeom prst="diamond">
              <a:avLst/>
            </a:prstGeom>
            <a:grpFill/>
            <a:ln w="12700">
              <a:solidFill>
                <a:schemeClr val="accent1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17" name="Group 383"/>
          <p:cNvGrpSpPr/>
          <p:nvPr/>
        </p:nvGrpSpPr>
        <p:grpSpPr>
          <a:xfrm>
            <a:off x="2295899" y="5054694"/>
            <a:ext cx="1267989" cy="683268"/>
            <a:chOff x="2330645" y="5881635"/>
            <a:chExt cx="1133080" cy="584668"/>
          </a:xfrm>
        </p:grpSpPr>
        <p:grpSp>
          <p:nvGrpSpPr>
            <p:cNvPr id="20" name="Group 164"/>
            <p:cNvGrpSpPr/>
            <p:nvPr/>
          </p:nvGrpSpPr>
          <p:grpSpPr>
            <a:xfrm>
              <a:off x="2330645" y="5939210"/>
              <a:ext cx="595380" cy="313767"/>
              <a:chOff x="406150" y="4312346"/>
              <a:chExt cx="4763604" cy="2274089"/>
            </a:xfrm>
          </p:grpSpPr>
          <p:sp>
            <p:nvSpPr>
              <p:cNvPr id="275" name="Oval 2"/>
              <p:cNvSpPr/>
              <p:nvPr/>
            </p:nvSpPr>
            <p:spPr>
              <a:xfrm>
                <a:off x="4344831" y="4817733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6" name="Oval 275"/>
              <p:cNvSpPr/>
              <p:nvPr/>
            </p:nvSpPr>
            <p:spPr>
              <a:xfrm>
                <a:off x="4344831" y="5835174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7" name="Oval 276"/>
              <p:cNvSpPr/>
              <p:nvPr/>
            </p:nvSpPr>
            <p:spPr>
              <a:xfrm>
                <a:off x="3502755" y="444134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8" name="Oval 116"/>
              <p:cNvSpPr/>
              <p:nvPr/>
            </p:nvSpPr>
            <p:spPr>
              <a:xfrm>
                <a:off x="3514949" y="621021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9" name="Oval 117"/>
              <p:cNvSpPr/>
              <p:nvPr/>
            </p:nvSpPr>
            <p:spPr>
              <a:xfrm>
                <a:off x="1616785" y="5862953"/>
                <a:ext cx="516545" cy="24041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0" name="Oval 118"/>
              <p:cNvSpPr/>
              <p:nvPr/>
            </p:nvSpPr>
            <p:spPr>
              <a:xfrm>
                <a:off x="406150" y="58540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1" name="Oval 119"/>
              <p:cNvSpPr/>
              <p:nvPr/>
            </p:nvSpPr>
            <p:spPr>
              <a:xfrm>
                <a:off x="406150" y="48126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2" name="Oval 120"/>
              <p:cNvSpPr/>
              <p:nvPr/>
            </p:nvSpPr>
            <p:spPr>
              <a:xfrm>
                <a:off x="1616785" y="4772686"/>
                <a:ext cx="516545" cy="24041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3" name="Oval 121"/>
              <p:cNvSpPr/>
              <p:nvPr/>
            </p:nvSpPr>
            <p:spPr>
              <a:xfrm>
                <a:off x="4653209" y="532312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4" name="Oval 283"/>
              <p:cNvSpPr/>
              <p:nvPr/>
            </p:nvSpPr>
            <p:spPr>
              <a:xfrm>
                <a:off x="2481924" y="5590386"/>
                <a:ext cx="516545" cy="24041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2369477" y="634601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6" name="Oval 285"/>
              <p:cNvSpPr/>
              <p:nvPr/>
            </p:nvSpPr>
            <p:spPr>
              <a:xfrm>
                <a:off x="2365571" y="431234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1" name="Group 165"/>
            <p:cNvGrpSpPr/>
            <p:nvPr/>
          </p:nvGrpSpPr>
          <p:grpSpPr>
            <a:xfrm>
              <a:off x="2723111" y="6152536"/>
              <a:ext cx="556843" cy="313767"/>
              <a:chOff x="406150" y="4312346"/>
              <a:chExt cx="4455226" cy="2274089"/>
            </a:xfrm>
          </p:grpSpPr>
          <p:sp>
            <p:nvSpPr>
              <p:cNvPr id="263" name="Oval 2"/>
              <p:cNvSpPr/>
              <p:nvPr/>
            </p:nvSpPr>
            <p:spPr>
              <a:xfrm>
                <a:off x="4344831" y="4817733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4" name="Oval 263"/>
              <p:cNvSpPr/>
              <p:nvPr/>
            </p:nvSpPr>
            <p:spPr>
              <a:xfrm>
                <a:off x="4344831" y="5835174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5" name="Oval 264"/>
              <p:cNvSpPr/>
              <p:nvPr/>
            </p:nvSpPr>
            <p:spPr>
              <a:xfrm>
                <a:off x="3502755" y="444134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6" name="Oval 265"/>
              <p:cNvSpPr/>
              <p:nvPr/>
            </p:nvSpPr>
            <p:spPr>
              <a:xfrm>
                <a:off x="3514949" y="621021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7" name="Oval 266"/>
              <p:cNvSpPr/>
              <p:nvPr/>
            </p:nvSpPr>
            <p:spPr>
              <a:xfrm>
                <a:off x="1929683" y="5547538"/>
                <a:ext cx="516545" cy="24041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8" name="Oval 267"/>
              <p:cNvSpPr/>
              <p:nvPr/>
            </p:nvSpPr>
            <p:spPr>
              <a:xfrm>
                <a:off x="406150" y="58540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9" name="Oval 268"/>
              <p:cNvSpPr/>
              <p:nvPr/>
            </p:nvSpPr>
            <p:spPr>
              <a:xfrm>
                <a:off x="406150" y="48126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0" name="Oval 269"/>
              <p:cNvSpPr/>
              <p:nvPr/>
            </p:nvSpPr>
            <p:spPr>
              <a:xfrm>
                <a:off x="1244310" y="444814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1" name="Oval 134"/>
              <p:cNvSpPr/>
              <p:nvPr/>
            </p:nvSpPr>
            <p:spPr>
              <a:xfrm>
                <a:off x="3371587" y="5547538"/>
                <a:ext cx="516545" cy="24041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2" name="Oval 271"/>
              <p:cNvSpPr/>
              <p:nvPr/>
            </p:nvSpPr>
            <p:spPr>
              <a:xfrm>
                <a:off x="776160" y="5274971"/>
                <a:ext cx="516545" cy="24041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3" name="Oval 272"/>
              <p:cNvSpPr/>
              <p:nvPr/>
            </p:nvSpPr>
            <p:spPr>
              <a:xfrm>
                <a:off x="2369477" y="634601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4" name="Oval 273"/>
              <p:cNvSpPr/>
              <p:nvPr/>
            </p:nvSpPr>
            <p:spPr>
              <a:xfrm>
                <a:off x="2365571" y="431234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5" name="Group 178"/>
            <p:cNvGrpSpPr/>
            <p:nvPr/>
          </p:nvGrpSpPr>
          <p:grpSpPr>
            <a:xfrm>
              <a:off x="2831456" y="5881635"/>
              <a:ext cx="632269" cy="295966"/>
              <a:chOff x="111012" y="4441348"/>
              <a:chExt cx="5058742" cy="2145087"/>
            </a:xfrm>
          </p:grpSpPr>
          <p:sp>
            <p:nvSpPr>
              <p:cNvPr id="251" name="Oval 2"/>
              <p:cNvSpPr/>
              <p:nvPr/>
            </p:nvSpPr>
            <p:spPr>
              <a:xfrm>
                <a:off x="3577472" y="5285847"/>
                <a:ext cx="516545" cy="24041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2" name="Oval 251"/>
              <p:cNvSpPr/>
              <p:nvPr/>
            </p:nvSpPr>
            <p:spPr>
              <a:xfrm>
                <a:off x="3000711" y="5558413"/>
                <a:ext cx="516545" cy="24041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3502755" y="444134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3514949" y="6210216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1558807" y="5830980"/>
                <a:ext cx="516545" cy="24041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6" name="Oval 144"/>
              <p:cNvSpPr/>
              <p:nvPr/>
            </p:nvSpPr>
            <p:spPr>
              <a:xfrm>
                <a:off x="406150" y="58540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7" name="Oval 256"/>
              <p:cNvSpPr/>
              <p:nvPr/>
            </p:nvSpPr>
            <p:spPr>
              <a:xfrm>
                <a:off x="406150" y="4812688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8" name="Oval 257"/>
              <p:cNvSpPr/>
              <p:nvPr/>
            </p:nvSpPr>
            <p:spPr>
              <a:xfrm>
                <a:off x="1244310" y="444814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9" name="Oval 258"/>
              <p:cNvSpPr/>
              <p:nvPr/>
            </p:nvSpPr>
            <p:spPr>
              <a:xfrm>
                <a:off x="4653209" y="532312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0" name="Oval 259"/>
              <p:cNvSpPr/>
              <p:nvPr/>
            </p:nvSpPr>
            <p:spPr>
              <a:xfrm>
                <a:off x="111012" y="5326492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1" name="Oval 260"/>
              <p:cNvSpPr/>
              <p:nvPr/>
            </p:nvSpPr>
            <p:spPr>
              <a:xfrm>
                <a:off x="2369477" y="6346017"/>
                <a:ext cx="516545" cy="24041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2" name="Oval 261"/>
              <p:cNvSpPr/>
              <p:nvPr/>
            </p:nvSpPr>
            <p:spPr>
              <a:xfrm>
                <a:off x="2135568" y="5013283"/>
                <a:ext cx="516545" cy="24041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grpSp>
        <p:nvGrpSpPr>
          <p:cNvPr id="29" name="Group 188"/>
          <p:cNvGrpSpPr/>
          <p:nvPr/>
        </p:nvGrpSpPr>
        <p:grpSpPr>
          <a:xfrm>
            <a:off x="2647643" y="4770390"/>
            <a:ext cx="451108" cy="224672"/>
            <a:chOff x="2267744" y="5805264"/>
            <a:chExt cx="288032" cy="156383"/>
          </a:xfrm>
        </p:grpSpPr>
        <p:sp>
          <p:nvSpPr>
            <p:cNvPr id="248" name="Line 88"/>
            <p:cNvSpPr>
              <a:spLocks noChangeShapeType="1"/>
            </p:cNvSpPr>
            <p:nvPr/>
          </p:nvSpPr>
          <p:spPr bwMode="auto">
            <a:xfrm>
              <a:off x="2267744" y="5805264"/>
              <a:ext cx="0" cy="15638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249" name="Line 88"/>
            <p:cNvSpPr>
              <a:spLocks noChangeShapeType="1"/>
            </p:cNvSpPr>
            <p:nvPr/>
          </p:nvSpPr>
          <p:spPr bwMode="auto">
            <a:xfrm>
              <a:off x="2420144" y="5805264"/>
              <a:ext cx="0" cy="15638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250" name="Line 88"/>
            <p:cNvSpPr>
              <a:spLocks noChangeShapeType="1"/>
            </p:cNvSpPr>
            <p:nvPr/>
          </p:nvSpPr>
          <p:spPr bwMode="auto">
            <a:xfrm>
              <a:off x="2555776" y="5805264"/>
              <a:ext cx="0" cy="15638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 sz="1400"/>
            </a:p>
          </p:txBody>
        </p:sp>
      </p:grpSp>
      <p:grpSp>
        <p:nvGrpSpPr>
          <p:cNvPr id="30" name="Group 246"/>
          <p:cNvGrpSpPr/>
          <p:nvPr/>
        </p:nvGrpSpPr>
        <p:grpSpPr>
          <a:xfrm>
            <a:off x="2647643" y="3786432"/>
            <a:ext cx="451108" cy="224672"/>
            <a:chOff x="2267744" y="5805264"/>
            <a:chExt cx="288032" cy="156383"/>
          </a:xfrm>
        </p:grpSpPr>
        <p:sp>
          <p:nvSpPr>
            <p:cNvPr id="245" name="Line 88"/>
            <p:cNvSpPr>
              <a:spLocks noChangeShapeType="1"/>
            </p:cNvSpPr>
            <p:nvPr/>
          </p:nvSpPr>
          <p:spPr bwMode="auto">
            <a:xfrm>
              <a:off x="2267744" y="5805264"/>
              <a:ext cx="0" cy="15638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246" name="Line 88"/>
            <p:cNvSpPr>
              <a:spLocks noChangeShapeType="1"/>
            </p:cNvSpPr>
            <p:nvPr/>
          </p:nvSpPr>
          <p:spPr bwMode="auto">
            <a:xfrm>
              <a:off x="2420144" y="5805264"/>
              <a:ext cx="0" cy="15638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247" name="Line 88"/>
            <p:cNvSpPr>
              <a:spLocks noChangeShapeType="1"/>
            </p:cNvSpPr>
            <p:nvPr/>
          </p:nvSpPr>
          <p:spPr bwMode="auto">
            <a:xfrm>
              <a:off x="2555776" y="5805264"/>
              <a:ext cx="0" cy="15638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 sz="1400"/>
            </a:p>
          </p:txBody>
        </p:sp>
      </p:grpSp>
      <p:grpSp>
        <p:nvGrpSpPr>
          <p:cNvPr id="31" name="Group 250"/>
          <p:cNvGrpSpPr/>
          <p:nvPr/>
        </p:nvGrpSpPr>
        <p:grpSpPr>
          <a:xfrm>
            <a:off x="2601728" y="2698980"/>
            <a:ext cx="451108" cy="224672"/>
            <a:chOff x="2267744" y="5805264"/>
            <a:chExt cx="288032" cy="156383"/>
          </a:xfrm>
        </p:grpSpPr>
        <p:sp>
          <p:nvSpPr>
            <p:cNvPr id="242" name="Line 88"/>
            <p:cNvSpPr>
              <a:spLocks noChangeShapeType="1"/>
            </p:cNvSpPr>
            <p:nvPr/>
          </p:nvSpPr>
          <p:spPr bwMode="auto">
            <a:xfrm>
              <a:off x="2267744" y="5805264"/>
              <a:ext cx="0" cy="15638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243" name="Line 88"/>
            <p:cNvSpPr>
              <a:spLocks noChangeShapeType="1"/>
            </p:cNvSpPr>
            <p:nvPr/>
          </p:nvSpPr>
          <p:spPr bwMode="auto">
            <a:xfrm>
              <a:off x="2420144" y="5805264"/>
              <a:ext cx="0" cy="15638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244" name="Line 88"/>
            <p:cNvSpPr>
              <a:spLocks noChangeShapeType="1"/>
            </p:cNvSpPr>
            <p:nvPr/>
          </p:nvSpPr>
          <p:spPr bwMode="auto">
            <a:xfrm>
              <a:off x="2555776" y="5805264"/>
              <a:ext cx="0" cy="15638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 sz="1400"/>
            </a:p>
          </p:txBody>
        </p:sp>
      </p:grpSp>
      <p:grpSp>
        <p:nvGrpSpPr>
          <p:cNvPr id="64" name="Group 402"/>
          <p:cNvGrpSpPr/>
          <p:nvPr/>
        </p:nvGrpSpPr>
        <p:grpSpPr>
          <a:xfrm>
            <a:off x="2504527" y="1823760"/>
            <a:ext cx="699321" cy="735746"/>
            <a:chOff x="2504527" y="1576537"/>
            <a:chExt cx="699321" cy="7706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65" name="Group 447"/>
            <p:cNvGrpSpPr/>
            <p:nvPr/>
          </p:nvGrpSpPr>
          <p:grpSpPr>
            <a:xfrm>
              <a:off x="2775448" y="1576537"/>
              <a:ext cx="185910" cy="413390"/>
              <a:chOff x="4932040" y="2852936"/>
              <a:chExt cx="144016" cy="326131"/>
            </a:xfrm>
          </p:grpSpPr>
          <p:sp>
            <p:nvSpPr>
              <p:cNvPr id="188" name="Flowchart: Magnetic Disk 187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9" name="Flowchart: Connector 188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66" name="Group 448"/>
            <p:cNvGrpSpPr/>
            <p:nvPr/>
          </p:nvGrpSpPr>
          <p:grpSpPr>
            <a:xfrm>
              <a:off x="2625819" y="1751726"/>
              <a:ext cx="185910" cy="413390"/>
              <a:chOff x="4932040" y="2852936"/>
              <a:chExt cx="144016" cy="326131"/>
            </a:xfrm>
          </p:grpSpPr>
          <p:sp>
            <p:nvSpPr>
              <p:cNvPr id="186" name="Flowchart: Magnetic Disk 185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7" name="Flowchart: Connector 186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67" name="Group 451"/>
            <p:cNvGrpSpPr/>
            <p:nvPr/>
          </p:nvGrpSpPr>
          <p:grpSpPr>
            <a:xfrm>
              <a:off x="2882525" y="1751726"/>
              <a:ext cx="185910" cy="413390"/>
              <a:chOff x="4932040" y="2852936"/>
              <a:chExt cx="144016" cy="326131"/>
            </a:xfrm>
          </p:grpSpPr>
          <p:sp>
            <p:nvSpPr>
              <p:cNvPr id="184" name="Flowchart: Magnetic Disk 183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5" name="Flowchart: Connector 184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68" name="Group 454"/>
            <p:cNvGrpSpPr/>
            <p:nvPr/>
          </p:nvGrpSpPr>
          <p:grpSpPr>
            <a:xfrm>
              <a:off x="2504527" y="1933835"/>
              <a:ext cx="185910" cy="413390"/>
              <a:chOff x="4932040" y="2852936"/>
              <a:chExt cx="144016" cy="326131"/>
            </a:xfrm>
          </p:grpSpPr>
          <p:sp>
            <p:nvSpPr>
              <p:cNvPr id="182" name="Flowchart: Magnetic Disk 181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3" name="Flowchart: Connector 182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69" name="Group 457"/>
            <p:cNvGrpSpPr/>
            <p:nvPr/>
          </p:nvGrpSpPr>
          <p:grpSpPr>
            <a:xfrm>
              <a:off x="2761233" y="1933835"/>
              <a:ext cx="185910" cy="413390"/>
              <a:chOff x="4932040" y="2852936"/>
              <a:chExt cx="144016" cy="326131"/>
            </a:xfrm>
          </p:grpSpPr>
          <p:sp>
            <p:nvSpPr>
              <p:cNvPr id="180" name="Flowchart: Magnetic Disk 179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81" name="Flowchart: Connector 180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70" name="Group 460"/>
            <p:cNvGrpSpPr/>
            <p:nvPr/>
          </p:nvGrpSpPr>
          <p:grpSpPr>
            <a:xfrm>
              <a:off x="3017938" y="1933835"/>
              <a:ext cx="185910" cy="413390"/>
              <a:chOff x="4932040" y="2852936"/>
              <a:chExt cx="144016" cy="326131"/>
            </a:xfrm>
          </p:grpSpPr>
          <p:sp>
            <p:nvSpPr>
              <p:cNvPr id="178" name="Flowchart: Magnetic Disk 177"/>
              <p:cNvSpPr/>
              <p:nvPr/>
            </p:nvSpPr>
            <p:spPr>
              <a:xfrm>
                <a:off x="4932040" y="2963043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79" name="Flowchart: Connector 178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grpSp>
        <p:nvGrpSpPr>
          <p:cNvPr id="71" name="Group 605"/>
          <p:cNvGrpSpPr/>
          <p:nvPr/>
        </p:nvGrpSpPr>
        <p:grpSpPr>
          <a:xfrm>
            <a:off x="5652693" y="2077087"/>
            <a:ext cx="1295571" cy="486184"/>
            <a:chOff x="6126335" y="2564904"/>
            <a:chExt cx="831135" cy="298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2" name="Arc 371"/>
            <p:cNvSpPr/>
            <p:nvPr/>
          </p:nvSpPr>
          <p:spPr>
            <a:xfrm rot="5400000">
              <a:off x="6397343" y="2303103"/>
              <a:ext cx="298325" cy="821929"/>
            </a:xfrm>
            <a:prstGeom prst="arc">
              <a:avLst>
                <a:gd name="adj1" fmla="val 4786548"/>
                <a:gd name="adj2" fmla="val 15424173"/>
              </a:avLst>
            </a:prstGeom>
            <a:ln w="28575">
              <a:solidFill>
                <a:srgbClr val="996633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73" name="Arc 372"/>
            <p:cNvSpPr/>
            <p:nvPr/>
          </p:nvSpPr>
          <p:spPr>
            <a:xfrm rot="5400000">
              <a:off x="6388137" y="2303102"/>
              <a:ext cx="298325" cy="821929"/>
            </a:xfrm>
            <a:prstGeom prst="arc">
              <a:avLst>
                <a:gd name="adj1" fmla="val 15830526"/>
                <a:gd name="adj2" fmla="val 3456048"/>
              </a:avLst>
            </a:prstGeom>
            <a:ln w="28575">
              <a:solidFill>
                <a:srgbClr val="996633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72" name="Group 513"/>
          <p:cNvGrpSpPr/>
          <p:nvPr/>
        </p:nvGrpSpPr>
        <p:grpSpPr>
          <a:xfrm>
            <a:off x="5796136" y="1835653"/>
            <a:ext cx="947181" cy="675540"/>
            <a:chOff x="4991877" y="3140968"/>
            <a:chExt cx="549827" cy="489770"/>
          </a:xfrm>
        </p:grpSpPr>
        <p:grpSp>
          <p:nvGrpSpPr>
            <p:cNvPr id="73" name="Group 492"/>
            <p:cNvGrpSpPr/>
            <p:nvPr/>
          </p:nvGrpSpPr>
          <p:grpSpPr>
            <a:xfrm>
              <a:off x="5140921" y="314096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70" name="Flowchart: Magnetic Disk 169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71" name="Flowchart: Connector 170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74" name="Group 495"/>
            <p:cNvGrpSpPr/>
            <p:nvPr/>
          </p:nvGrpSpPr>
          <p:grpSpPr>
            <a:xfrm>
              <a:off x="5323345" y="316477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8" name="Flowchart: Magnetic Disk 167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9" name="Flowchart: Connector 168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75" name="Group 498"/>
            <p:cNvGrpSpPr/>
            <p:nvPr/>
          </p:nvGrpSpPr>
          <p:grpSpPr>
            <a:xfrm>
              <a:off x="5431334" y="3301651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6" name="Flowchart: Magnetic Disk 165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7" name="Flowchart: Connector 166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76" name="Group 501"/>
            <p:cNvGrpSpPr/>
            <p:nvPr/>
          </p:nvGrpSpPr>
          <p:grpSpPr>
            <a:xfrm>
              <a:off x="4991877" y="322726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4" name="Flowchart: Magnetic Disk 163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5" name="Flowchart: Connector 164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77" name="Group 504"/>
            <p:cNvGrpSpPr/>
            <p:nvPr/>
          </p:nvGrpSpPr>
          <p:grpSpPr>
            <a:xfrm>
              <a:off x="5095416" y="335699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2" name="Flowchart: Magnetic Disk 161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3" name="Flowchart: Connector 162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78" name="Group 510"/>
            <p:cNvGrpSpPr/>
            <p:nvPr/>
          </p:nvGrpSpPr>
          <p:grpSpPr>
            <a:xfrm>
              <a:off x="5280175" y="338080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0" name="Flowchart: Magnetic Disk 159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1" name="Flowchart: Connector 160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grpSp>
        <p:nvGrpSpPr>
          <p:cNvPr id="79" name="Group 538"/>
          <p:cNvGrpSpPr/>
          <p:nvPr/>
        </p:nvGrpSpPr>
        <p:grpSpPr>
          <a:xfrm>
            <a:off x="2051720" y="3007428"/>
            <a:ext cx="1819024" cy="551295"/>
            <a:chOff x="676710" y="4053387"/>
            <a:chExt cx="1831442" cy="472892"/>
          </a:xfrm>
        </p:grpSpPr>
        <p:grpSp>
          <p:nvGrpSpPr>
            <p:cNvPr id="80" name="Group 534"/>
            <p:cNvGrpSpPr/>
            <p:nvPr/>
          </p:nvGrpSpPr>
          <p:grpSpPr>
            <a:xfrm>
              <a:off x="899592" y="4053387"/>
              <a:ext cx="1367628" cy="472892"/>
              <a:chOff x="614332" y="3966334"/>
              <a:chExt cx="1909530" cy="660268"/>
            </a:xfrm>
          </p:grpSpPr>
          <p:sp>
            <p:nvSpPr>
              <p:cNvPr id="139" name="Oval 138"/>
              <p:cNvSpPr/>
              <p:nvPr/>
            </p:nvSpPr>
            <p:spPr>
              <a:xfrm flipH="1">
                <a:off x="1332646" y="4432470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742693" y="4005018"/>
                <a:ext cx="1776925" cy="57611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1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738138" y="3968123"/>
                <a:ext cx="1776925" cy="57611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1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42" name="Oval 141"/>
              <p:cNvSpPr/>
              <p:nvPr/>
            </p:nvSpPr>
            <p:spPr>
              <a:xfrm flipH="1">
                <a:off x="1822268" y="4417571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43" name="Oval 142"/>
              <p:cNvSpPr/>
              <p:nvPr/>
            </p:nvSpPr>
            <p:spPr>
              <a:xfrm flipH="1">
                <a:off x="1801158" y="4019367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44" name="Oval 143"/>
              <p:cNvSpPr/>
              <p:nvPr/>
            </p:nvSpPr>
            <p:spPr>
              <a:xfrm flipH="1">
                <a:off x="906092" y="4309548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grpSp>
            <p:nvGrpSpPr>
              <p:cNvPr id="81" name="Group 522"/>
              <p:cNvGrpSpPr/>
              <p:nvPr/>
            </p:nvGrpSpPr>
            <p:grpSpPr>
              <a:xfrm>
                <a:off x="722849" y="3966334"/>
                <a:ext cx="1764612" cy="636313"/>
                <a:chOff x="5076056" y="2313072"/>
                <a:chExt cx="2448272" cy="575371"/>
              </a:xfrm>
            </p:grpSpPr>
            <p:sp>
              <p:nvSpPr>
                <p:cNvPr id="152" name="Arc 151"/>
                <p:cNvSpPr/>
                <p:nvPr/>
              </p:nvSpPr>
              <p:spPr>
                <a:xfrm>
                  <a:off x="5099952" y="2313072"/>
                  <a:ext cx="2424376" cy="541287"/>
                </a:xfrm>
                <a:prstGeom prst="arc">
                  <a:avLst>
                    <a:gd name="adj1" fmla="val 11381307"/>
                    <a:gd name="adj2" fmla="val 20957181"/>
                  </a:avLst>
                </a:prstGeom>
                <a:ln w="19050">
                  <a:prstDash val="solid"/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153" name="Arc 152"/>
                <p:cNvSpPr/>
                <p:nvPr/>
              </p:nvSpPr>
              <p:spPr>
                <a:xfrm rot="10800000">
                  <a:off x="5076056" y="2347156"/>
                  <a:ext cx="2424375" cy="541287"/>
                </a:xfrm>
                <a:prstGeom prst="arc">
                  <a:avLst>
                    <a:gd name="adj1" fmla="val 11061952"/>
                    <a:gd name="adj2" fmla="val 426508"/>
                  </a:avLst>
                </a:prstGeom>
                <a:ln w="88900">
                  <a:prstDash val="solid"/>
                  <a:headEnd type="triangl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en-GB" sz="1400"/>
                </a:p>
              </p:txBody>
            </p:sp>
          </p:grpSp>
          <p:sp>
            <p:nvSpPr>
              <p:cNvPr id="146" name="Oval 145"/>
              <p:cNvSpPr/>
              <p:nvPr/>
            </p:nvSpPr>
            <p:spPr>
              <a:xfrm flipH="1">
                <a:off x="2227787" y="4201255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47" name="Oval 146"/>
              <p:cNvSpPr/>
              <p:nvPr/>
            </p:nvSpPr>
            <p:spPr>
              <a:xfrm flipH="1">
                <a:off x="1214292" y="4040800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48" name="Oval 147"/>
              <p:cNvSpPr/>
              <p:nvPr/>
            </p:nvSpPr>
            <p:spPr>
              <a:xfrm flipH="1">
                <a:off x="614332" y="4099948"/>
                <a:ext cx="365016" cy="21613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49" name="Arc 148"/>
              <p:cNvSpPr/>
              <p:nvPr/>
            </p:nvSpPr>
            <p:spPr>
              <a:xfrm>
                <a:off x="1125250" y="3975447"/>
                <a:ext cx="1398612" cy="598619"/>
              </a:xfrm>
              <a:prstGeom prst="arc">
                <a:avLst>
                  <a:gd name="adj1" fmla="val 10614004"/>
                  <a:gd name="adj2" fmla="val 20957181"/>
                </a:avLst>
              </a:prstGeom>
              <a:ln w="19050">
                <a:prstDash val="solid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50" name="Arc 149"/>
              <p:cNvSpPr/>
              <p:nvPr/>
            </p:nvSpPr>
            <p:spPr>
              <a:xfrm>
                <a:off x="1465192" y="3968123"/>
                <a:ext cx="1055592" cy="605943"/>
              </a:xfrm>
              <a:prstGeom prst="arc">
                <a:avLst>
                  <a:gd name="adj1" fmla="val 10614004"/>
                  <a:gd name="adj2" fmla="val 20957181"/>
                </a:avLst>
              </a:prstGeom>
              <a:ln w="19050">
                <a:prstDash val="solid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51" name="Arc 150"/>
              <p:cNvSpPr/>
              <p:nvPr/>
            </p:nvSpPr>
            <p:spPr>
              <a:xfrm>
                <a:off x="1820813" y="3999401"/>
                <a:ext cx="392118" cy="627201"/>
              </a:xfrm>
              <a:prstGeom prst="arc">
                <a:avLst>
                  <a:gd name="adj1" fmla="val 10614004"/>
                  <a:gd name="adj2" fmla="val 20957181"/>
                </a:avLst>
              </a:prstGeom>
              <a:ln w="19050">
                <a:prstDash val="solid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</p:grpSp>
        <p:sp>
          <p:nvSpPr>
            <p:cNvPr id="136" name="Right Arrow 135"/>
            <p:cNvSpPr/>
            <p:nvPr/>
          </p:nvSpPr>
          <p:spPr>
            <a:xfrm>
              <a:off x="2292127" y="4077072"/>
              <a:ext cx="216025" cy="432048"/>
            </a:xfrm>
            <a:prstGeom prst="rightArrow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7" name="Right Arrow 136"/>
            <p:cNvSpPr/>
            <p:nvPr/>
          </p:nvSpPr>
          <p:spPr>
            <a:xfrm>
              <a:off x="676710" y="4077072"/>
              <a:ext cx="216024" cy="432048"/>
            </a:xfrm>
            <a:prstGeom prst="rightArrow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8" name="Oval 137"/>
            <p:cNvSpPr/>
            <p:nvPr/>
          </p:nvSpPr>
          <p:spPr>
            <a:xfrm flipH="1">
              <a:off x="2006315" y="4132696"/>
              <a:ext cx="261429" cy="15479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82" name="Group 605"/>
          <p:cNvGrpSpPr/>
          <p:nvPr/>
        </p:nvGrpSpPr>
        <p:grpSpPr>
          <a:xfrm>
            <a:off x="6029688" y="2717423"/>
            <a:ext cx="465625" cy="154151"/>
            <a:chOff x="6126335" y="2564904"/>
            <a:chExt cx="831135" cy="298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Arc 111"/>
            <p:cNvSpPr/>
            <p:nvPr/>
          </p:nvSpPr>
          <p:spPr>
            <a:xfrm rot="5400000">
              <a:off x="6397343" y="2303103"/>
              <a:ext cx="298325" cy="821929"/>
            </a:xfrm>
            <a:prstGeom prst="arc">
              <a:avLst>
                <a:gd name="adj1" fmla="val 4786548"/>
                <a:gd name="adj2" fmla="val 15424173"/>
              </a:avLst>
            </a:prstGeom>
            <a:ln w="28575">
              <a:solidFill>
                <a:srgbClr val="996633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13" name="Arc 112"/>
            <p:cNvSpPr/>
            <p:nvPr/>
          </p:nvSpPr>
          <p:spPr>
            <a:xfrm rot="5400000">
              <a:off x="6388137" y="2303102"/>
              <a:ext cx="298325" cy="821929"/>
            </a:xfrm>
            <a:prstGeom prst="arc">
              <a:avLst>
                <a:gd name="adj1" fmla="val 15830526"/>
                <a:gd name="adj2" fmla="val 3456048"/>
              </a:avLst>
            </a:prstGeom>
            <a:ln w="28575">
              <a:solidFill>
                <a:srgbClr val="996633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83" name="Group 611"/>
          <p:cNvGrpSpPr/>
          <p:nvPr/>
        </p:nvGrpSpPr>
        <p:grpSpPr>
          <a:xfrm>
            <a:off x="6040134" y="4763057"/>
            <a:ext cx="465625" cy="154151"/>
            <a:chOff x="6126335" y="2564904"/>
            <a:chExt cx="831135" cy="298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8" name="Arc 107"/>
            <p:cNvSpPr/>
            <p:nvPr/>
          </p:nvSpPr>
          <p:spPr>
            <a:xfrm rot="5400000">
              <a:off x="6397343" y="2303103"/>
              <a:ext cx="298325" cy="821929"/>
            </a:xfrm>
            <a:prstGeom prst="arc">
              <a:avLst>
                <a:gd name="adj1" fmla="val 4786548"/>
                <a:gd name="adj2" fmla="val 15424173"/>
              </a:avLst>
            </a:prstGeom>
            <a:ln w="28575">
              <a:solidFill>
                <a:srgbClr val="996633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09" name="Arc 108"/>
            <p:cNvSpPr/>
            <p:nvPr/>
          </p:nvSpPr>
          <p:spPr>
            <a:xfrm rot="5400000">
              <a:off x="6388137" y="2303102"/>
              <a:ext cx="298325" cy="821929"/>
            </a:xfrm>
            <a:prstGeom prst="arc">
              <a:avLst>
                <a:gd name="adj1" fmla="val 15830526"/>
                <a:gd name="adj2" fmla="val 3456048"/>
              </a:avLst>
            </a:prstGeom>
            <a:ln w="28575">
              <a:solidFill>
                <a:srgbClr val="996633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84" name="Group 615"/>
          <p:cNvGrpSpPr/>
          <p:nvPr/>
        </p:nvGrpSpPr>
        <p:grpSpPr>
          <a:xfrm>
            <a:off x="5443760" y="3061140"/>
            <a:ext cx="1792536" cy="481202"/>
            <a:chOff x="6516216" y="4077072"/>
            <a:chExt cx="1512168" cy="455737"/>
          </a:xfrm>
        </p:grpSpPr>
        <p:grpSp>
          <p:nvGrpSpPr>
            <p:cNvPr id="85" name="Group 534"/>
            <p:cNvGrpSpPr/>
            <p:nvPr/>
          </p:nvGrpSpPr>
          <p:grpSpPr>
            <a:xfrm>
              <a:off x="6701217" y="4077072"/>
              <a:ext cx="1135186" cy="455737"/>
              <a:chOff x="614332" y="3966331"/>
              <a:chExt cx="1909530" cy="636316"/>
            </a:xfrm>
          </p:grpSpPr>
          <p:sp>
            <p:nvSpPr>
              <p:cNvPr id="93" name="Oval 92"/>
              <p:cNvSpPr/>
              <p:nvPr/>
            </p:nvSpPr>
            <p:spPr>
              <a:xfrm flipH="1">
                <a:off x="1332646" y="4432470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742693" y="4005018"/>
                <a:ext cx="1776925" cy="57611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1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738138" y="3968123"/>
                <a:ext cx="1776925" cy="57611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1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96" name="Oval 95"/>
              <p:cNvSpPr/>
              <p:nvPr/>
            </p:nvSpPr>
            <p:spPr>
              <a:xfrm flipH="1">
                <a:off x="1822268" y="4417571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97" name="Oval 96"/>
              <p:cNvSpPr/>
              <p:nvPr/>
            </p:nvSpPr>
            <p:spPr>
              <a:xfrm flipH="1">
                <a:off x="1801158" y="4019367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98" name="Oval 97"/>
              <p:cNvSpPr/>
              <p:nvPr/>
            </p:nvSpPr>
            <p:spPr>
              <a:xfrm flipH="1">
                <a:off x="906092" y="4309548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grpSp>
            <p:nvGrpSpPr>
              <p:cNvPr id="86" name="Group 522"/>
              <p:cNvGrpSpPr/>
              <p:nvPr/>
            </p:nvGrpSpPr>
            <p:grpSpPr>
              <a:xfrm>
                <a:off x="722849" y="3966334"/>
                <a:ext cx="1764612" cy="636313"/>
                <a:chOff x="5076056" y="2313072"/>
                <a:chExt cx="2448272" cy="575371"/>
              </a:xfrm>
            </p:grpSpPr>
            <p:sp>
              <p:nvSpPr>
                <p:cNvPr id="106" name="Arc 105"/>
                <p:cNvSpPr/>
                <p:nvPr/>
              </p:nvSpPr>
              <p:spPr>
                <a:xfrm>
                  <a:off x="5099952" y="2313072"/>
                  <a:ext cx="2424376" cy="541287"/>
                </a:xfrm>
                <a:prstGeom prst="arc">
                  <a:avLst>
                    <a:gd name="adj1" fmla="val 11381307"/>
                    <a:gd name="adj2" fmla="val 20957181"/>
                  </a:avLst>
                </a:prstGeom>
                <a:ln w="28575">
                  <a:prstDash val="solid"/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107" name="Arc 106"/>
                <p:cNvSpPr/>
                <p:nvPr/>
              </p:nvSpPr>
              <p:spPr>
                <a:xfrm rot="10800000">
                  <a:off x="5076056" y="2347156"/>
                  <a:ext cx="2424375" cy="541287"/>
                </a:xfrm>
                <a:prstGeom prst="arc">
                  <a:avLst>
                    <a:gd name="adj1" fmla="val 11061952"/>
                    <a:gd name="adj2" fmla="val 426508"/>
                  </a:avLst>
                </a:prstGeom>
                <a:ln w="28575">
                  <a:prstDash val="solid"/>
                  <a:headEnd type="triangl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/>
                <a:lstStyle/>
                <a:p>
                  <a:pPr algn="ctr"/>
                  <a:endParaRPr lang="en-GB" sz="1400"/>
                </a:p>
              </p:txBody>
            </p:sp>
          </p:grpSp>
          <p:sp>
            <p:nvSpPr>
              <p:cNvPr id="100" name="Oval 99"/>
              <p:cNvSpPr/>
              <p:nvPr/>
            </p:nvSpPr>
            <p:spPr>
              <a:xfrm flipH="1">
                <a:off x="2227787" y="4201255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01" name="Oval 100"/>
              <p:cNvSpPr/>
              <p:nvPr/>
            </p:nvSpPr>
            <p:spPr>
              <a:xfrm flipH="1">
                <a:off x="1214292" y="4040800"/>
                <a:ext cx="131676" cy="9794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02" name="Oval 101"/>
              <p:cNvSpPr/>
              <p:nvPr/>
            </p:nvSpPr>
            <p:spPr>
              <a:xfrm flipH="1">
                <a:off x="614332" y="4099948"/>
                <a:ext cx="365016" cy="21613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03" name="Arc 102"/>
              <p:cNvSpPr/>
              <p:nvPr/>
            </p:nvSpPr>
            <p:spPr>
              <a:xfrm>
                <a:off x="1125250" y="3975447"/>
                <a:ext cx="1398612" cy="598619"/>
              </a:xfrm>
              <a:prstGeom prst="arc">
                <a:avLst>
                  <a:gd name="adj1" fmla="val 10614004"/>
                  <a:gd name="adj2" fmla="val 20957181"/>
                </a:avLst>
              </a:prstGeom>
              <a:ln w="28575">
                <a:prstDash val="solid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04" name="Arc 103"/>
              <p:cNvSpPr/>
              <p:nvPr/>
            </p:nvSpPr>
            <p:spPr>
              <a:xfrm>
                <a:off x="1465192" y="3968123"/>
                <a:ext cx="1055592" cy="605943"/>
              </a:xfrm>
              <a:prstGeom prst="arc">
                <a:avLst>
                  <a:gd name="adj1" fmla="val 10614004"/>
                  <a:gd name="adj2" fmla="val 20957181"/>
                </a:avLst>
              </a:prstGeom>
              <a:ln w="28575">
                <a:prstDash val="solid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05" name="Arc 104"/>
              <p:cNvSpPr/>
              <p:nvPr/>
            </p:nvSpPr>
            <p:spPr>
              <a:xfrm>
                <a:off x="1820813" y="3966331"/>
                <a:ext cx="392118" cy="627201"/>
              </a:xfrm>
              <a:prstGeom prst="arc">
                <a:avLst>
                  <a:gd name="adj1" fmla="val 10614004"/>
                  <a:gd name="adj2" fmla="val 20957181"/>
                </a:avLst>
              </a:prstGeom>
              <a:ln w="28575">
                <a:prstDash val="solid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en-GB" sz="1400"/>
              </a:p>
            </p:txBody>
          </p:sp>
        </p:grpSp>
        <p:sp>
          <p:nvSpPr>
            <p:cNvPr id="90" name="Right Arrow 89"/>
            <p:cNvSpPr/>
            <p:nvPr/>
          </p:nvSpPr>
          <p:spPr>
            <a:xfrm>
              <a:off x="6516216" y="4172769"/>
              <a:ext cx="144016" cy="192335"/>
            </a:xfrm>
            <a:prstGeom prst="rightArrow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91" name="Oval 90"/>
            <p:cNvSpPr/>
            <p:nvPr/>
          </p:nvSpPr>
          <p:spPr>
            <a:xfrm flipH="1">
              <a:off x="7619841" y="4156385"/>
              <a:ext cx="216996" cy="15479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GB" sz="1400"/>
            </a:p>
          </p:txBody>
        </p:sp>
        <p:sp>
          <p:nvSpPr>
            <p:cNvPr id="92" name="Right Arrow 91"/>
            <p:cNvSpPr/>
            <p:nvPr/>
          </p:nvSpPr>
          <p:spPr>
            <a:xfrm>
              <a:off x="7884368" y="4149080"/>
              <a:ext cx="144016" cy="192335"/>
            </a:xfrm>
            <a:prstGeom prst="rightArrow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379" name="TextBox 378"/>
          <p:cNvSpPr txBox="1"/>
          <p:nvPr/>
        </p:nvSpPr>
        <p:spPr>
          <a:xfrm>
            <a:off x="4716017" y="548681"/>
            <a:ext cx="4427984" cy="352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/>
              <a:t>THINKING – SYNERGIES</a:t>
            </a:r>
            <a:endParaRPr lang="en-GB" i="1" dirty="0"/>
          </a:p>
        </p:txBody>
      </p:sp>
      <p:sp>
        <p:nvSpPr>
          <p:cNvPr id="380" name="TextBox 379"/>
          <p:cNvSpPr txBox="1"/>
          <p:nvPr/>
        </p:nvSpPr>
        <p:spPr>
          <a:xfrm>
            <a:off x="0" y="558660"/>
            <a:ext cx="4427984" cy="352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/>
              <a:t>UNTHINKING – SYNDROMES</a:t>
            </a:r>
          </a:p>
        </p:txBody>
      </p:sp>
      <p:grpSp>
        <p:nvGrpSpPr>
          <p:cNvPr id="87" name="Group 381"/>
          <p:cNvGrpSpPr/>
          <p:nvPr/>
        </p:nvGrpSpPr>
        <p:grpSpPr>
          <a:xfrm>
            <a:off x="2548333" y="930097"/>
            <a:ext cx="871539" cy="756176"/>
            <a:chOff x="2692349" y="1700808"/>
            <a:chExt cx="655515" cy="648636"/>
          </a:xfrm>
        </p:grpSpPr>
        <p:sp>
          <p:nvSpPr>
            <p:cNvPr id="15" name="Arc 13"/>
            <p:cNvSpPr/>
            <p:nvPr/>
          </p:nvSpPr>
          <p:spPr>
            <a:xfrm rot="5400000">
              <a:off x="2587776" y="1805381"/>
              <a:ext cx="648636" cy="439490"/>
            </a:xfrm>
            <a:prstGeom prst="arc">
              <a:avLst>
                <a:gd name="adj1" fmla="val 458244"/>
                <a:gd name="adj2" fmla="val 9498733"/>
              </a:avLst>
            </a:prstGeom>
            <a:ln w="76200">
              <a:solidFill>
                <a:schemeClr val="accent1">
                  <a:lumMod val="60000"/>
                  <a:lumOff val="40000"/>
                </a:schemeClr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81" name="Arc 13"/>
            <p:cNvSpPr/>
            <p:nvPr/>
          </p:nvSpPr>
          <p:spPr>
            <a:xfrm rot="5400000">
              <a:off x="2803801" y="1805381"/>
              <a:ext cx="648636" cy="439490"/>
            </a:xfrm>
            <a:prstGeom prst="arc">
              <a:avLst>
                <a:gd name="adj1" fmla="val 458244"/>
                <a:gd name="adj2" fmla="val 9498733"/>
              </a:avLst>
            </a:prstGeom>
            <a:ln w="76200">
              <a:solidFill>
                <a:schemeClr val="accent1">
                  <a:lumMod val="60000"/>
                  <a:lumOff val="40000"/>
                </a:schemeClr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88" name="Group 382"/>
          <p:cNvGrpSpPr/>
          <p:nvPr/>
        </p:nvGrpSpPr>
        <p:grpSpPr>
          <a:xfrm>
            <a:off x="6156176" y="4229775"/>
            <a:ext cx="430633" cy="241307"/>
            <a:chOff x="494630" y="3796475"/>
            <a:chExt cx="2023657" cy="1688480"/>
          </a:xfrm>
        </p:grpSpPr>
        <p:sp>
          <p:nvSpPr>
            <p:cNvPr id="386" name="Oval 39"/>
            <p:cNvSpPr/>
            <p:nvPr/>
          </p:nvSpPr>
          <p:spPr>
            <a:xfrm rot="9900000">
              <a:off x="494630" y="4478951"/>
              <a:ext cx="2023657" cy="32353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87" name="Oval 40"/>
            <p:cNvSpPr/>
            <p:nvPr/>
          </p:nvSpPr>
          <p:spPr>
            <a:xfrm rot="11700000">
              <a:off x="494630" y="4488446"/>
              <a:ext cx="2023657" cy="30454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88" name="Oval 41"/>
            <p:cNvSpPr/>
            <p:nvPr/>
          </p:nvSpPr>
          <p:spPr>
            <a:xfrm rot="13500000">
              <a:off x="662219" y="4402852"/>
              <a:ext cx="1688480" cy="475725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89" name="Oval 42"/>
            <p:cNvSpPr/>
            <p:nvPr/>
          </p:nvSpPr>
          <p:spPr>
            <a:xfrm rot="18900000">
              <a:off x="833909" y="4327493"/>
              <a:ext cx="1336070" cy="57256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390" name="AutoShape 11"/>
          <p:cNvSpPr>
            <a:spLocks noChangeArrowheads="1"/>
          </p:cNvSpPr>
          <p:nvPr/>
        </p:nvSpPr>
        <p:spPr bwMode="auto">
          <a:xfrm>
            <a:off x="755576" y="5998251"/>
            <a:ext cx="3240360" cy="721064"/>
          </a:xfrm>
          <a:prstGeom prst="wedgeRoundRectCallout">
            <a:avLst>
              <a:gd name="adj1" fmla="val 44410"/>
              <a:gd name="adj2" fmla="val -93120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You seem to be against capitalism... But everyone knows the alternatives are much worse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391" name="AutoShape 11"/>
          <p:cNvSpPr>
            <a:spLocks noChangeArrowheads="1"/>
          </p:cNvSpPr>
          <p:nvPr/>
        </p:nvSpPr>
        <p:spPr bwMode="auto">
          <a:xfrm>
            <a:off x="4788024" y="6135737"/>
            <a:ext cx="4176464" cy="755308"/>
          </a:xfrm>
          <a:prstGeom prst="wedgeRoundRectCallout">
            <a:avLst>
              <a:gd name="adj1" fmla="val -41947"/>
              <a:gd name="adj2" fmla="val -11010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Actually, it’s about ‘real’ social &amp; ecological capitalism – not just ‘winner takes all’ profiteering – but ‘winners are all’ prosperity.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grpSp>
        <p:nvGrpSpPr>
          <p:cNvPr id="89" name="Group 460"/>
          <p:cNvGrpSpPr/>
          <p:nvPr/>
        </p:nvGrpSpPr>
        <p:grpSpPr>
          <a:xfrm>
            <a:off x="3995936" y="5603603"/>
            <a:ext cx="185910" cy="394648"/>
            <a:chOff x="4932040" y="2852936"/>
            <a:chExt cx="144016" cy="32613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3" name="Flowchart: Magnetic Disk 392"/>
            <p:cNvSpPr/>
            <p:nvPr/>
          </p:nvSpPr>
          <p:spPr>
            <a:xfrm>
              <a:off x="4932040" y="2963043"/>
              <a:ext cx="144016" cy="216024"/>
            </a:xfrm>
            <a:prstGeom prst="flowChartMagneticDisk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0" scaled="0"/>
              <a:tileRect/>
            </a:gra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94" name="Flowchart: Connector 393"/>
            <p:cNvSpPr/>
            <p:nvPr/>
          </p:nvSpPr>
          <p:spPr>
            <a:xfrm>
              <a:off x="4932040" y="2852936"/>
              <a:ext cx="144016" cy="144016"/>
            </a:xfrm>
            <a:prstGeom prst="flowChartConnector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99" name="Group 460"/>
          <p:cNvGrpSpPr/>
          <p:nvPr/>
        </p:nvGrpSpPr>
        <p:grpSpPr>
          <a:xfrm>
            <a:off x="4818138" y="5585791"/>
            <a:ext cx="185910" cy="394648"/>
            <a:chOff x="4932040" y="2852936"/>
            <a:chExt cx="144016" cy="32613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6" name="Flowchart: Magnetic Disk 395"/>
            <p:cNvSpPr/>
            <p:nvPr/>
          </p:nvSpPr>
          <p:spPr>
            <a:xfrm>
              <a:off x="4932040" y="2963043"/>
              <a:ext cx="144016" cy="216024"/>
            </a:xfrm>
            <a:prstGeom prst="flowChartMagneticDisk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0" scaled="0"/>
              <a:tileRect/>
            </a:gra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97" name="Flowchart: Connector 396"/>
            <p:cNvSpPr/>
            <p:nvPr/>
          </p:nvSpPr>
          <p:spPr>
            <a:xfrm>
              <a:off x="4932040" y="2852936"/>
              <a:ext cx="144016" cy="144016"/>
            </a:xfrm>
            <a:prstGeom prst="flowChartConnector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398" name="Left-Right Arrow 397"/>
          <p:cNvSpPr/>
          <p:nvPr/>
        </p:nvSpPr>
        <p:spPr>
          <a:xfrm>
            <a:off x="4211960" y="1241889"/>
            <a:ext cx="576064" cy="343716"/>
          </a:xfrm>
          <a:prstGeom prst="left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9" name="Left-Right Arrow 398"/>
          <p:cNvSpPr/>
          <p:nvPr/>
        </p:nvSpPr>
        <p:spPr>
          <a:xfrm>
            <a:off x="4211960" y="2204295"/>
            <a:ext cx="576064" cy="343716"/>
          </a:xfrm>
          <a:prstGeom prst="left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0" name="Left-Right Arrow 399"/>
          <p:cNvSpPr/>
          <p:nvPr/>
        </p:nvSpPr>
        <p:spPr>
          <a:xfrm>
            <a:off x="4211960" y="3166701"/>
            <a:ext cx="576064" cy="343716"/>
          </a:xfrm>
          <a:prstGeom prst="left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1" name="Left-Right Arrow 400"/>
          <p:cNvSpPr/>
          <p:nvPr/>
        </p:nvSpPr>
        <p:spPr>
          <a:xfrm>
            <a:off x="4211960" y="4129107"/>
            <a:ext cx="576064" cy="343716"/>
          </a:xfrm>
          <a:prstGeom prst="left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2" name="Left-Right Arrow 401"/>
          <p:cNvSpPr/>
          <p:nvPr/>
        </p:nvSpPr>
        <p:spPr>
          <a:xfrm>
            <a:off x="4211960" y="5160256"/>
            <a:ext cx="576064" cy="343716"/>
          </a:xfrm>
          <a:prstGeom prst="left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8" name="Rectangle 307"/>
          <p:cNvSpPr/>
          <p:nvPr/>
        </p:nvSpPr>
        <p:spPr>
          <a:xfrm>
            <a:off x="-36512" y="-27384"/>
            <a:ext cx="918051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400" b="1" i="1" dirty="0">
                <a:solidFill>
                  <a:schemeClr val="tx2">
                    <a:lumMod val="50000"/>
                  </a:schemeClr>
                </a:solidFill>
              </a:rPr>
              <a:t>INTRODUCTION TO </a:t>
            </a:r>
            <a:r>
              <a:rPr lang="en-GB" sz="2400" b="1" i="1" dirty="0" smtClean="0">
                <a:solidFill>
                  <a:schemeClr val="tx2">
                    <a:lumMod val="50000"/>
                  </a:schemeClr>
                </a:solidFill>
              </a:rPr>
              <a:t>SYNERGISTIC THINKING &amp; ‘URBAN SHARED MIND’</a:t>
            </a:r>
            <a:endParaRPr lang="en-GB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574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1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  <p:bldP spid="19" grpId="0"/>
      <p:bldP spid="22" grpId="0"/>
      <p:bldP spid="23" grpId="0"/>
      <p:bldP spid="24" grpId="0"/>
      <p:bldP spid="26" grpId="0"/>
      <p:bldP spid="27" grpId="0"/>
      <p:bldP spid="28" grpId="0"/>
      <p:bldP spid="379" grpId="0" animBg="1"/>
      <p:bldP spid="390" grpId="0" animBg="1"/>
      <p:bldP spid="391" grpId="0" animBg="1"/>
      <p:bldP spid="398" grpId="0" animBg="1"/>
      <p:bldP spid="399" grpId="0" animBg="1"/>
      <p:bldP spid="400" grpId="0" animBg="1"/>
      <p:bldP spid="401" grpId="0" animBg="1"/>
      <p:bldP spid="40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7185" r="47539" b="6110"/>
          <a:stretch/>
        </p:blipFill>
        <p:spPr>
          <a:xfrm rot="5400000">
            <a:off x="2245959" y="1613850"/>
            <a:ext cx="3892540" cy="396043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6512" y="332656"/>
            <a:ext cx="910850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400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WHERE TO START: LOW CARB CITY EXAMPLE </a:t>
            </a:r>
            <a:endParaRPr lang="en-GB" sz="24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19672" y="971436"/>
            <a:ext cx="619268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1) FROM SYNDROMES TO SYNERGIES</a:t>
            </a:r>
            <a:endParaRPr lang="en-GB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AutoShape 11"/>
          <p:cNvSpPr>
            <a:spLocks noChangeArrowheads="1"/>
          </p:cNvSpPr>
          <p:nvPr/>
        </p:nvSpPr>
        <p:spPr bwMode="auto">
          <a:xfrm>
            <a:off x="10546" y="1287959"/>
            <a:ext cx="1897158" cy="1362075"/>
          </a:xfrm>
          <a:prstGeom prst="wedgeRoundRectCallout">
            <a:avLst>
              <a:gd name="adj1" fmla="val 75831"/>
              <a:gd name="adj2" fmla="val 6065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i="1" dirty="0" smtClean="0">
                <a:latin typeface="Comic Sans MS" panose="030F0702030302020204" pitchFamily="66" charset="0"/>
              </a:rPr>
              <a:t>Welcome to the  “Synergistic Mapping” Quick Tour (with Low-Carb demo)”… </a:t>
            </a:r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197768" y="2891215"/>
            <a:ext cx="2339752" cy="817245"/>
          </a:xfrm>
          <a:prstGeom prst="wedgeRoundRectCallout">
            <a:avLst>
              <a:gd name="adj1" fmla="val 56778"/>
              <a:gd name="adj2" fmla="val 2836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This Low-Carb City looks like a mess… nothing fits…</a:t>
            </a: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35496" y="3834805"/>
            <a:ext cx="2520280" cy="817245"/>
          </a:xfrm>
          <a:prstGeom prst="wedgeRoundRectCallout">
            <a:avLst>
              <a:gd name="adj1" fmla="val 71818"/>
              <a:gd name="adj2" fmla="val 2298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The elite pull all the strings… society is fractured</a:t>
            </a: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6420656" y="2343245"/>
            <a:ext cx="2520280" cy="817245"/>
          </a:xfrm>
          <a:prstGeom prst="wedgeRoundRectCallout">
            <a:avLst>
              <a:gd name="adj1" fmla="val -71281"/>
              <a:gd name="adj2" fmla="val 3159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Government can’t keep up with the forces which really run the city</a:t>
            </a: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5652120" y="1468685"/>
            <a:ext cx="2880320" cy="817245"/>
          </a:xfrm>
          <a:prstGeom prst="wedgeRoundRectCallout">
            <a:avLst>
              <a:gd name="adj1" fmla="val -41399"/>
              <a:gd name="adj2" fmla="val 7729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Housing is a Ponzi scheme… energy &amp; water are casino chips</a:t>
            </a:r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6420656" y="3284984"/>
            <a:ext cx="2678968" cy="1089660"/>
          </a:xfrm>
          <a:prstGeom prst="wedgeRoundRectCallout">
            <a:avLst>
              <a:gd name="adj1" fmla="val -71135"/>
              <a:gd name="adj2" fmla="val 555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So this Low-Carb thing - is it an economic cost, technical challenge or  social dilemma??? </a:t>
            </a: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6300192" y="4510207"/>
            <a:ext cx="2761208" cy="817245"/>
          </a:xfrm>
          <a:prstGeom prst="wedgeRoundRectCallout">
            <a:avLst>
              <a:gd name="adj1" fmla="val -54777"/>
              <a:gd name="adj2" fmla="val -3432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Yeah – if we can’t agree on the problem how are we going to find a solution?</a:t>
            </a: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251520" y="4619084"/>
            <a:ext cx="2520280" cy="544830"/>
          </a:xfrm>
          <a:prstGeom prst="wedgeRoundRectCallout">
            <a:avLst>
              <a:gd name="adj1" fmla="val 73329"/>
              <a:gd name="adj2" fmla="val 966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latin typeface="Comic Sans MS" panose="030F0702030302020204" pitchFamily="66" charset="0"/>
              </a:rPr>
              <a:t>Our building stock basically warms the sky</a:t>
            </a:r>
          </a:p>
        </p:txBody>
      </p:sp>
    </p:spTree>
    <p:extLst>
      <p:ext uri="{BB962C8B-B14F-4D97-AF65-F5344CB8AC3E}">
        <p14:creationId xmlns="" xmlns:p14="http://schemas.microsoft.com/office/powerpoint/2010/main" val="12567869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716016" y="1844824"/>
            <a:ext cx="4098624" cy="4415829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400" i="1">
              <a:latin typeface="Comic Sans MS" panose="030F0702030302020204" pitchFamily="66" charset="0"/>
            </a:endParaRPr>
          </a:p>
        </p:txBody>
      </p:sp>
      <p:pic>
        <p:nvPicPr>
          <p:cNvPr id="2" name="Picture 3" descr="G:\DESKTOP - 21-09-15\NEW\img3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274" t="42617" r="33821" b="41399"/>
          <a:stretch/>
        </p:blipFill>
        <p:spPr bwMode="auto">
          <a:xfrm rot="5400000">
            <a:off x="4422013" y="2584365"/>
            <a:ext cx="2154526" cy="1251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G:\DESKTOP - 21-09-15\NEW\img3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274" t="24277" r="33821" b="57557"/>
          <a:stretch/>
        </p:blipFill>
        <p:spPr bwMode="auto">
          <a:xfrm rot="5400000">
            <a:off x="5758966" y="2498921"/>
            <a:ext cx="2154526" cy="14223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G:\DESKTOP - 21-09-15\NEW\img3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274" t="3365" r="33821" b="76245"/>
          <a:stretch/>
        </p:blipFill>
        <p:spPr bwMode="auto">
          <a:xfrm rot="5400000">
            <a:off x="7268451" y="2411832"/>
            <a:ext cx="2154526" cy="15965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G:\DESKTOP - 21-09-15\NEW\img3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399" t="55237" r="10825"/>
          <a:stretch/>
        </p:blipFill>
        <p:spPr bwMode="auto">
          <a:xfrm rot="5400000">
            <a:off x="935844" y="3929407"/>
            <a:ext cx="1493368" cy="271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DESKTOP - 21-09-15\NEW\img3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607" t="55237" r="48404"/>
          <a:stretch/>
        </p:blipFill>
        <p:spPr bwMode="auto">
          <a:xfrm rot="5400000">
            <a:off x="943887" y="1813247"/>
            <a:ext cx="1580311" cy="32276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0" y="1844824"/>
            <a:ext cx="4355976" cy="4415829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1400" i="1">
              <a:latin typeface="Comic Sans MS" panose="030F0702030302020204" pitchFamily="66" charset="0"/>
            </a:endParaRP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4572000" y="3454174"/>
            <a:ext cx="1224135" cy="1992277"/>
          </a:xfrm>
          <a:prstGeom prst="wedgeRoundRectCallout">
            <a:avLst>
              <a:gd name="adj1" fmla="val -1357"/>
              <a:gd name="adj2" fmla="val -6693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b="1" dirty="0" smtClean="0">
                <a:latin typeface="Comic Sans MS" panose="030F0702030302020204" pitchFamily="66" charset="0"/>
              </a:rPr>
              <a:t>‘1.0</a:t>
            </a:r>
            <a:r>
              <a:rPr lang="en-GB" altLang="en-US" sz="2400" b="1" dirty="0" smtClean="0">
                <a:latin typeface="Comic Sans MS" panose="030F0702030302020204" pitchFamily="66" charset="0"/>
              </a:rPr>
              <a:t>’</a:t>
            </a:r>
            <a:r>
              <a:rPr lang="en-GB" altLang="en-US" dirty="0" smtClean="0">
                <a:latin typeface="Comic Sans MS" panose="030F0702030302020204" pitchFamily="66" charset="0"/>
              </a:rPr>
              <a:t> -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 a </a:t>
            </a:r>
            <a:r>
              <a:rPr lang="en-GB" altLang="en-US" sz="1400" b="1" u="sng" dirty="0" smtClean="0">
                <a:latin typeface="Comic Sans MS" panose="030F0702030302020204" pitchFamily="66" charset="0"/>
              </a:rPr>
              <a:t>mechanical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kind of synergy: this city could be </a:t>
            </a:r>
            <a:r>
              <a:rPr lang="en-GB" altLang="en-US" b="1" dirty="0" smtClean="0">
                <a:latin typeface="Comic Sans MS" panose="030F0702030302020204" pitchFamily="66" charset="0"/>
              </a:rPr>
              <a:t>‘CLEVER’</a:t>
            </a:r>
            <a:endParaRPr lang="en-GB" altLang="en-US" dirty="0">
              <a:latin typeface="Comic Sans MS" panose="030F0702030302020204" pitchFamily="66" charset="0"/>
            </a:endParaRPr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5868144" y="3933056"/>
            <a:ext cx="1368152" cy="2220222"/>
          </a:xfrm>
          <a:prstGeom prst="wedgeRoundRectCallout">
            <a:avLst>
              <a:gd name="adj1" fmla="val -15201"/>
              <a:gd name="adj2" fmla="val -6589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b="1" dirty="0" smtClean="0">
                <a:latin typeface="Comic Sans MS" panose="030F0702030302020204" pitchFamily="66" charset="0"/>
              </a:rPr>
              <a:t>‘2.0’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 -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more of a </a:t>
            </a:r>
            <a:r>
              <a:rPr lang="en-GB" altLang="en-US" sz="1400" b="1" u="sng" dirty="0" smtClean="0">
                <a:latin typeface="Comic Sans MS" panose="030F0702030302020204" pitchFamily="66" charset="0"/>
              </a:rPr>
              <a:t>biological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synergy, where winners take all: a city which is 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‘</a:t>
            </a:r>
            <a:r>
              <a:rPr lang="en-GB" altLang="en-US" b="1" dirty="0" smtClean="0">
                <a:latin typeface="Comic Sans MS" panose="030F0702030302020204" pitchFamily="66" charset="0"/>
              </a:rPr>
              <a:t>SMART’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25" name="AutoShape 11"/>
          <p:cNvSpPr>
            <a:spLocks noChangeArrowheads="1"/>
          </p:cNvSpPr>
          <p:nvPr/>
        </p:nvSpPr>
        <p:spPr bwMode="auto">
          <a:xfrm>
            <a:off x="-36512" y="1770954"/>
            <a:ext cx="1890464" cy="516945"/>
          </a:xfrm>
          <a:prstGeom prst="wedgeRoundRectCallout">
            <a:avLst>
              <a:gd name="adj1" fmla="val -1420"/>
              <a:gd name="adj2" fmla="val 10875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So how </a:t>
            </a:r>
            <a:r>
              <a:rPr lang="en-GB" altLang="en-US" sz="1400" dirty="0" err="1" smtClean="0">
                <a:latin typeface="Comic Sans MS" panose="030F0702030302020204" pitchFamily="66" charset="0"/>
              </a:rPr>
              <a:t>d’you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 do this ‘synergistic’ thing??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28" name="AutoShape 11"/>
          <p:cNvSpPr>
            <a:spLocks noChangeArrowheads="1"/>
          </p:cNvSpPr>
          <p:nvPr/>
        </p:nvSpPr>
        <p:spPr bwMode="auto">
          <a:xfrm>
            <a:off x="1891161" y="4018724"/>
            <a:ext cx="2388142" cy="516945"/>
          </a:xfrm>
          <a:prstGeom prst="wedgeRoundRectCallout">
            <a:avLst>
              <a:gd name="adj1" fmla="val -63544"/>
              <a:gd name="adj2" fmla="val -4897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social, economic, ecological or political values?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29" name="AutoShape 11"/>
          <p:cNvSpPr>
            <a:spLocks noChangeArrowheads="1"/>
          </p:cNvSpPr>
          <p:nvPr/>
        </p:nvSpPr>
        <p:spPr bwMode="auto">
          <a:xfrm>
            <a:off x="-36512" y="5792375"/>
            <a:ext cx="4315815" cy="516945"/>
          </a:xfrm>
          <a:prstGeom prst="wedgeRoundRectCallout">
            <a:avLst>
              <a:gd name="adj1" fmla="val 10688"/>
              <a:gd name="adj2" fmla="val -10018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And then you look for increased value &amp; reduced conflict, with new 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inter-connections &amp; synergies</a:t>
            </a:r>
            <a:endParaRPr lang="en-GB" altLang="en-US" sz="1400" b="1" dirty="0"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16017" y="1002213"/>
            <a:ext cx="442798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 smtClean="0"/>
              <a:t>CO-EVOLUTIONARY ‘1-2-3.0’ MODELS</a:t>
            </a:r>
            <a:endParaRPr lang="en-GB" sz="20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1012666"/>
            <a:ext cx="442798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 smtClean="0"/>
              <a:t>SYNERGISTIC METHODS</a:t>
            </a:r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>
            <a:off x="2987824" y="1772816"/>
            <a:ext cx="1440160" cy="2109071"/>
          </a:xfrm>
          <a:prstGeom prst="wedgeRoundRectCallout">
            <a:avLst>
              <a:gd name="adj1" fmla="val -70751"/>
              <a:gd name="adj2" fmla="val -257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Easy – first you get people round a table. Then you ask how they get along, &amp; what they do, &amp; how they create “value”...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27" name="AutoShape 11"/>
          <p:cNvSpPr>
            <a:spLocks noChangeArrowheads="1"/>
          </p:cNvSpPr>
          <p:nvPr/>
        </p:nvSpPr>
        <p:spPr bwMode="auto">
          <a:xfrm>
            <a:off x="5868144" y="1700808"/>
            <a:ext cx="3096344" cy="755308"/>
          </a:xfrm>
          <a:prstGeom prst="wedgeRoundRectCallout">
            <a:avLst>
              <a:gd name="adj1" fmla="val 20529"/>
              <a:gd name="adj2" fmla="val 7016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Some synergies are like parts of a  machine… others more biological &amp; others human - it’s like “1-2-3”. 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31" name="AutoShape 11"/>
          <p:cNvSpPr>
            <a:spLocks noChangeArrowheads="1"/>
          </p:cNvSpPr>
          <p:nvPr/>
        </p:nvSpPr>
        <p:spPr bwMode="auto">
          <a:xfrm>
            <a:off x="7380312" y="4221088"/>
            <a:ext cx="1584176" cy="2240516"/>
          </a:xfrm>
          <a:prstGeom prst="wedgeRoundRectCallout">
            <a:avLst>
              <a:gd name="adj1" fmla="val -13319"/>
              <a:gd name="adj2" fmla="val -7461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b="1" dirty="0" smtClean="0">
                <a:latin typeface="Comic Sans MS" panose="030F0702030302020204" pitchFamily="66" charset="0"/>
              </a:rPr>
              <a:t>‘3.0’</a:t>
            </a:r>
            <a:r>
              <a:rPr lang="en-GB" altLang="en-US" b="1" dirty="0" smtClean="0">
                <a:latin typeface="Comic Sans MS" panose="030F0702030302020204" pitchFamily="66" charset="0"/>
              </a:rPr>
              <a:t> </a:t>
            </a:r>
            <a:r>
              <a:rPr lang="en-GB" altLang="en-US" sz="1200" dirty="0" smtClean="0">
                <a:latin typeface="Comic Sans MS" panose="030F0702030302020204" pitchFamily="66" charset="0"/>
              </a:rPr>
              <a:t>i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s really a </a:t>
            </a:r>
            <a:r>
              <a:rPr lang="en-GB" altLang="en-US" sz="1400" b="1" u="sng" dirty="0" smtClean="0">
                <a:latin typeface="Comic Sans MS" panose="030F0702030302020204" pitchFamily="66" charset="0"/>
              </a:rPr>
              <a:t>human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kind of synergy, with learning &amp; thinking, where ‘winners are all’: this city is more like </a:t>
            </a:r>
            <a:r>
              <a:rPr lang="en-GB" altLang="en-US" b="1" dirty="0" smtClean="0">
                <a:latin typeface="Comic Sans MS" panose="030F0702030302020204" pitchFamily="66" charset="0"/>
              </a:rPr>
              <a:t>‘WISE’</a:t>
            </a:r>
            <a:endParaRPr lang="en-GB" altLang="en-US" sz="1100" dirty="0">
              <a:latin typeface="Comic Sans MS" panose="030F0702030302020204" pitchFamily="66" charset="0"/>
            </a:endParaRPr>
          </a:p>
        </p:txBody>
      </p:sp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2987824" y="4673509"/>
            <a:ext cx="1440160" cy="993671"/>
          </a:xfrm>
          <a:prstGeom prst="wedgeRoundRectCallout">
            <a:avLst>
              <a:gd name="adj1" fmla="val -71607"/>
              <a:gd name="adj2" fmla="val -1630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All of them… you might need a different table for each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30" name="AutoShape 11"/>
          <p:cNvSpPr>
            <a:spLocks noChangeArrowheads="1"/>
          </p:cNvSpPr>
          <p:nvPr/>
        </p:nvSpPr>
        <p:spPr bwMode="auto">
          <a:xfrm>
            <a:off x="-25942" y="4005064"/>
            <a:ext cx="1141558" cy="993671"/>
          </a:xfrm>
          <a:prstGeom prst="wedgeRoundRectCallout">
            <a:avLst>
              <a:gd name="adj1" fmla="val -16568"/>
              <a:gd name="adj2" fmla="val -8317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 (&amp; get an artist to draw if possible)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-36512" y="332656"/>
            <a:ext cx="910850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400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WHERE TO START: LOW CARB CITY EXAMPLE </a:t>
            </a:r>
            <a:endParaRPr lang="en-GB" sz="24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77666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5" grpId="0" animBg="1"/>
      <p:bldP spid="28" grpId="0" animBg="1"/>
      <p:bldP spid="29" grpId="0" animBg="1"/>
      <p:bldP spid="26" grpId="0" animBg="1"/>
      <p:bldP spid="27" grpId="0" animBg="1"/>
      <p:bldP spid="31" grpId="0" animBg="1"/>
      <p:bldP spid="21" grpId="0" animBg="1"/>
      <p:bldP spid="3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4960" y="260648"/>
            <a:ext cx="659408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000" b="1" i="1" dirty="0" smtClean="0">
                <a:solidFill>
                  <a:schemeClr val="tx2">
                    <a:lumMod val="50000"/>
                  </a:schemeClr>
                </a:solidFill>
              </a:rPr>
              <a:t>CO-EVOLUTIONARY / SYNERGISTIC ‘WISE’ SYSTEMS : (“3.0”)</a:t>
            </a:r>
            <a:endParaRPr lang="en-GB" sz="2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260648"/>
            <a:ext cx="899591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4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  </a:t>
            </a:r>
            <a:endParaRPr lang="en-GB" sz="4800" b="1" i="1" dirty="0">
              <a:solidFill>
                <a:schemeClr val="accent1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1952" y="3647926"/>
            <a:ext cx="49520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3.0: ‘</a:t>
            </a:r>
            <a:r>
              <a:rPr lang="en-GB" sz="1600" dirty="0" smtClean="0"/>
              <a:t>cognitive adaptive systems’ are shaped by human qualities of thinking, learning, questioning</a:t>
            </a:r>
            <a:r>
              <a:rPr lang="en-GB" sz="1600" dirty="0"/>
              <a:t> </a:t>
            </a:r>
            <a:r>
              <a:rPr lang="en-GB" sz="1600" dirty="0" smtClean="0"/>
              <a:t>– a ‘co-evolutionary’ model of </a:t>
            </a:r>
            <a:r>
              <a:rPr lang="en-GB" sz="1600" b="1" i="1" dirty="0" smtClean="0"/>
              <a:t>‘winners-are-all’: </a:t>
            </a:r>
          </a:p>
          <a:p>
            <a:pPr algn="ctr"/>
            <a:r>
              <a:rPr lang="en-GB" sz="1600" dirty="0" smtClean="0"/>
              <a:t>A successful 3.0 city would be </a:t>
            </a:r>
            <a:r>
              <a:rPr lang="en-GB" sz="1600" b="1" i="1" dirty="0" smtClean="0"/>
              <a:t>‘wise’</a:t>
            </a:r>
            <a:r>
              <a:rPr lang="en-GB" sz="1600" dirty="0" smtClean="0"/>
              <a:t>.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043608" y="701988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Positive value (financial, political, ideological </a:t>
            </a:r>
            <a:r>
              <a:rPr lang="en-GB" sz="1600" dirty="0" err="1" smtClean="0"/>
              <a:t>etc</a:t>
            </a:r>
            <a:r>
              <a:rPr lang="en-GB" sz="1600" dirty="0" smtClean="0"/>
              <a:t>), is recirculated</a:t>
            </a:r>
            <a:endParaRPr lang="en-GB" sz="1600" dirty="0"/>
          </a:p>
        </p:txBody>
      </p:sp>
      <p:sp>
        <p:nvSpPr>
          <p:cNvPr id="105" name="TextBox 104"/>
          <p:cNvSpPr txBox="1"/>
          <p:nvPr/>
        </p:nvSpPr>
        <p:spPr>
          <a:xfrm>
            <a:off x="-142908" y="1172945"/>
            <a:ext cx="16185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An ‘intelligent’ system - more like a human </a:t>
            </a:r>
            <a:r>
              <a:rPr lang="en-GB" sz="1600" b="1" i="1" dirty="0" smtClean="0"/>
              <a:t>brain</a:t>
            </a:r>
            <a:r>
              <a:rPr lang="en-GB" sz="1600" dirty="0" smtClean="0"/>
              <a:t>. Each component is part of a whole which learns, thinks, creates, designs.</a:t>
            </a:r>
            <a:endParaRPr lang="en-GB" sz="1600" dirty="0"/>
          </a:p>
        </p:txBody>
      </p:sp>
      <p:pic>
        <p:nvPicPr>
          <p:cNvPr id="109" name="Picture 2" descr="G:\DESKTOP - 21-09-15\NEW\img33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925" t="62679" r="25159" b="9951"/>
          <a:stretch/>
        </p:blipFill>
        <p:spPr bwMode="auto">
          <a:xfrm>
            <a:off x="4716016" y="836712"/>
            <a:ext cx="3483970" cy="32067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AutoShape 11"/>
          <p:cNvSpPr>
            <a:spLocks noChangeArrowheads="1"/>
          </p:cNvSpPr>
          <p:nvPr/>
        </p:nvSpPr>
        <p:spPr bwMode="auto">
          <a:xfrm>
            <a:off x="5220073" y="3869562"/>
            <a:ext cx="2592288" cy="715089"/>
          </a:xfrm>
          <a:prstGeom prst="wedgeRoundRectCallout">
            <a:avLst>
              <a:gd name="adj1" fmla="val -25257"/>
              <a:gd name="adj2" fmla="val -5615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We are not only material consumers but humans who share, learn, create &amp; think</a:t>
            </a:r>
          </a:p>
        </p:txBody>
      </p:sp>
      <p:sp>
        <p:nvSpPr>
          <p:cNvPr id="114" name="AutoShape 11"/>
          <p:cNvSpPr>
            <a:spLocks noChangeArrowheads="1"/>
          </p:cNvSpPr>
          <p:nvPr/>
        </p:nvSpPr>
        <p:spPr bwMode="auto">
          <a:xfrm>
            <a:off x="7869040" y="3365505"/>
            <a:ext cx="1239464" cy="1191816"/>
          </a:xfrm>
          <a:prstGeom prst="wedgeRoundRectCallout">
            <a:avLst>
              <a:gd name="adj1" fmla="val -41214"/>
              <a:gd name="adj2" fmla="val -6490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Nice … but how to stop the bad guys taking over again??</a:t>
            </a:r>
          </a:p>
        </p:txBody>
      </p:sp>
      <p:sp>
        <p:nvSpPr>
          <p:cNvPr id="110" name="AutoShape 11"/>
          <p:cNvSpPr>
            <a:spLocks noChangeArrowheads="1"/>
          </p:cNvSpPr>
          <p:nvPr/>
        </p:nvSpPr>
        <p:spPr bwMode="auto">
          <a:xfrm>
            <a:off x="6804248" y="601872"/>
            <a:ext cx="2339752" cy="715089"/>
          </a:xfrm>
          <a:prstGeom prst="wedgeRoundRectCallout">
            <a:avLst>
              <a:gd name="adj1" fmla="val -61720"/>
              <a:gd name="adj2" fmla="val 2759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this 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WISE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 city isn’t just about money or CO2, but art, ecology, community..</a:t>
            </a:r>
          </a:p>
        </p:txBody>
      </p:sp>
      <p:sp>
        <p:nvSpPr>
          <p:cNvPr id="112" name="AutoShape 11"/>
          <p:cNvSpPr>
            <a:spLocks noChangeArrowheads="1"/>
          </p:cNvSpPr>
          <p:nvPr/>
        </p:nvSpPr>
        <p:spPr bwMode="auto">
          <a:xfrm>
            <a:off x="7020272" y="1344291"/>
            <a:ext cx="1979712" cy="476726"/>
          </a:xfrm>
          <a:prstGeom prst="wedgeRoundRectCallout">
            <a:avLst>
              <a:gd name="adj1" fmla="val -57782"/>
              <a:gd name="adj2" fmla="val 4300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Complex decisions need round tables</a:t>
            </a:r>
          </a:p>
        </p:txBody>
      </p:sp>
      <p:sp>
        <p:nvSpPr>
          <p:cNvPr id="115" name="AutoShape 11"/>
          <p:cNvSpPr>
            <a:spLocks noChangeArrowheads="1"/>
          </p:cNvSpPr>
          <p:nvPr/>
        </p:nvSpPr>
        <p:spPr bwMode="auto">
          <a:xfrm>
            <a:off x="7164288" y="1848347"/>
            <a:ext cx="1979712" cy="476726"/>
          </a:xfrm>
          <a:prstGeom prst="wedgeRoundRectCallout">
            <a:avLst>
              <a:gd name="adj1" fmla="val -60565"/>
              <a:gd name="adj2" fmla="val 4993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Production is self-organized &amp; networked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342902" y="1283276"/>
            <a:ext cx="1733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‘intention’ or ‘design’ or cognitive ‘intelligence’ is now in all domains of the system</a:t>
            </a:r>
            <a:endParaRPr lang="en-GB" sz="1600" dirty="0"/>
          </a:p>
        </p:txBody>
      </p:sp>
      <p:sp>
        <p:nvSpPr>
          <p:cNvPr id="117" name="TextBox 116"/>
          <p:cNvSpPr txBox="1"/>
          <p:nvPr/>
        </p:nvSpPr>
        <p:spPr>
          <a:xfrm>
            <a:off x="2915816" y="2924944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Negative impacts are internalized, low-zero waste etc</a:t>
            </a:r>
            <a:endParaRPr lang="en-GB" sz="1600" dirty="0"/>
          </a:p>
        </p:txBody>
      </p:sp>
      <p:grpSp>
        <p:nvGrpSpPr>
          <p:cNvPr id="93" name="Group 92"/>
          <p:cNvGrpSpPr/>
          <p:nvPr/>
        </p:nvGrpSpPr>
        <p:grpSpPr>
          <a:xfrm>
            <a:off x="1455257" y="1402064"/>
            <a:ext cx="2108631" cy="2075137"/>
            <a:chOff x="1455257" y="1114032"/>
            <a:chExt cx="2108631" cy="2075137"/>
          </a:xfrm>
        </p:grpSpPr>
        <p:grpSp>
          <p:nvGrpSpPr>
            <p:cNvPr id="49" name="Group 48"/>
            <p:cNvGrpSpPr/>
            <p:nvPr/>
          </p:nvGrpSpPr>
          <p:grpSpPr>
            <a:xfrm>
              <a:off x="1725865" y="1324918"/>
              <a:ext cx="1617037" cy="1617033"/>
              <a:chOff x="1907704" y="2669277"/>
              <a:chExt cx="1412996" cy="1412994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1907704" y="2669277"/>
                <a:ext cx="1412996" cy="1412994"/>
              </a:xfrm>
              <a:prstGeom prst="ellipse">
                <a:avLst/>
              </a:prstGeom>
              <a:noFill/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1907704" y="3239033"/>
                <a:ext cx="1412996" cy="277829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1971746" y="2987239"/>
                <a:ext cx="1280584" cy="251794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53" name="Oval 52"/>
              <p:cNvSpPr/>
              <p:nvPr/>
            </p:nvSpPr>
            <p:spPr>
              <a:xfrm flipV="1">
                <a:off x="2135607" y="2783228"/>
                <a:ext cx="938728" cy="205112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1976075" y="3534204"/>
                <a:ext cx="1280584" cy="251794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55" name="Oval 54"/>
              <p:cNvSpPr/>
              <p:nvPr/>
            </p:nvSpPr>
            <p:spPr>
              <a:xfrm flipV="1">
                <a:off x="2135607" y="3785998"/>
                <a:ext cx="938728" cy="205112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56" name="Oval 17"/>
              <p:cNvSpPr>
                <a:spLocks noChangeArrowheads="1"/>
              </p:cNvSpPr>
              <p:nvPr/>
            </p:nvSpPr>
            <p:spPr bwMode="auto">
              <a:xfrm>
                <a:off x="1955094" y="3363507"/>
                <a:ext cx="22090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57" name="Oval 18"/>
              <p:cNvSpPr>
                <a:spLocks noChangeArrowheads="1"/>
              </p:cNvSpPr>
              <p:nvPr/>
            </p:nvSpPr>
            <p:spPr bwMode="auto">
              <a:xfrm>
                <a:off x="3050770" y="3363507"/>
                <a:ext cx="219640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58" name="Oval 19"/>
              <p:cNvSpPr>
                <a:spLocks noChangeArrowheads="1"/>
              </p:cNvSpPr>
              <p:nvPr/>
            </p:nvSpPr>
            <p:spPr bwMode="auto">
              <a:xfrm>
                <a:off x="2771802" y="3272212"/>
                <a:ext cx="220903" cy="452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59" name="Oval 20"/>
              <p:cNvSpPr>
                <a:spLocks noChangeArrowheads="1"/>
              </p:cNvSpPr>
              <p:nvPr/>
            </p:nvSpPr>
            <p:spPr bwMode="auto">
              <a:xfrm>
                <a:off x="2258676" y="3272212"/>
                <a:ext cx="220903" cy="452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60" name="Oval 21"/>
              <p:cNvSpPr>
                <a:spLocks noChangeArrowheads="1"/>
              </p:cNvSpPr>
              <p:nvPr/>
            </p:nvSpPr>
            <p:spPr bwMode="auto">
              <a:xfrm>
                <a:off x="2304751" y="3454803"/>
                <a:ext cx="22153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61" name="Oval 22"/>
              <p:cNvSpPr>
                <a:spLocks noChangeArrowheads="1"/>
              </p:cNvSpPr>
              <p:nvPr/>
            </p:nvSpPr>
            <p:spPr bwMode="auto">
              <a:xfrm>
                <a:off x="2771802" y="3454803"/>
                <a:ext cx="22090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62" name="Oval 53"/>
              <p:cNvSpPr>
                <a:spLocks noChangeArrowheads="1"/>
              </p:cNvSpPr>
              <p:nvPr/>
            </p:nvSpPr>
            <p:spPr bwMode="auto">
              <a:xfrm>
                <a:off x="2059232" y="3316530"/>
                <a:ext cx="220903" cy="452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63" name="Oval 54"/>
              <p:cNvSpPr>
                <a:spLocks noChangeArrowheads="1"/>
              </p:cNvSpPr>
              <p:nvPr/>
            </p:nvSpPr>
            <p:spPr bwMode="auto">
              <a:xfrm>
                <a:off x="2068070" y="3418463"/>
                <a:ext cx="22153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64" name="Oval 55"/>
              <p:cNvSpPr>
                <a:spLocks noChangeArrowheads="1"/>
              </p:cNvSpPr>
              <p:nvPr/>
            </p:nvSpPr>
            <p:spPr bwMode="auto">
              <a:xfrm>
                <a:off x="2538907" y="3464553"/>
                <a:ext cx="22090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65" name="Oval 56"/>
              <p:cNvSpPr>
                <a:spLocks noChangeArrowheads="1"/>
              </p:cNvSpPr>
              <p:nvPr/>
            </p:nvSpPr>
            <p:spPr bwMode="auto">
              <a:xfrm>
                <a:off x="2526284" y="3258621"/>
                <a:ext cx="220903" cy="452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66" name="Oval 57"/>
              <p:cNvSpPr>
                <a:spLocks noChangeArrowheads="1"/>
              </p:cNvSpPr>
              <p:nvPr/>
            </p:nvSpPr>
            <p:spPr bwMode="auto">
              <a:xfrm>
                <a:off x="2934638" y="3316530"/>
                <a:ext cx="221533" cy="452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67" name="Oval 58"/>
              <p:cNvSpPr>
                <a:spLocks noChangeArrowheads="1"/>
              </p:cNvSpPr>
              <p:nvPr/>
            </p:nvSpPr>
            <p:spPr bwMode="auto">
              <a:xfrm>
                <a:off x="2946630" y="3419053"/>
                <a:ext cx="22090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68" name="AutoShape 126"/>
              <p:cNvSpPr>
                <a:spLocks noChangeArrowheads="1"/>
              </p:cNvSpPr>
              <p:nvPr/>
            </p:nvSpPr>
            <p:spPr bwMode="auto">
              <a:xfrm rot="10800000">
                <a:off x="2492027" y="3541709"/>
                <a:ext cx="236615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69" name="AutoShape 127"/>
              <p:cNvSpPr>
                <a:spLocks noChangeArrowheads="1"/>
              </p:cNvSpPr>
              <p:nvPr/>
            </p:nvSpPr>
            <p:spPr bwMode="auto">
              <a:xfrm rot="10800000">
                <a:off x="2970887" y="3637120"/>
                <a:ext cx="236615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70" name="AutoShape 128"/>
              <p:cNvSpPr>
                <a:spLocks noChangeArrowheads="1"/>
              </p:cNvSpPr>
              <p:nvPr/>
            </p:nvSpPr>
            <p:spPr bwMode="auto">
              <a:xfrm rot="10800000">
                <a:off x="2043694" y="3637120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 b="0" i="0"/>
              </a:p>
            </p:txBody>
          </p:sp>
          <p:sp>
            <p:nvSpPr>
              <p:cNvPr id="71" name="AutoShape 129"/>
              <p:cNvSpPr>
                <a:spLocks noChangeArrowheads="1"/>
              </p:cNvSpPr>
              <p:nvPr/>
            </p:nvSpPr>
            <p:spPr bwMode="auto">
              <a:xfrm rot="10800000">
                <a:off x="2478821" y="3723095"/>
                <a:ext cx="236615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72" name="AutoShape 130"/>
              <p:cNvSpPr>
                <a:spLocks noChangeArrowheads="1"/>
              </p:cNvSpPr>
              <p:nvPr/>
            </p:nvSpPr>
            <p:spPr bwMode="auto">
              <a:xfrm rot="10800000">
                <a:off x="2692324" y="3708416"/>
                <a:ext cx="236615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73" name="AutoShape 131"/>
              <p:cNvSpPr>
                <a:spLocks noChangeArrowheads="1"/>
              </p:cNvSpPr>
              <p:nvPr/>
            </p:nvSpPr>
            <p:spPr bwMode="auto">
              <a:xfrm rot="10800000">
                <a:off x="2891521" y="3675914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74" name="AutoShape 132"/>
              <p:cNvSpPr>
                <a:spLocks noChangeArrowheads="1"/>
              </p:cNvSpPr>
              <p:nvPr/>
            </p:nvSpPr>
            <p:spPr bwMode="auto">
              <a:xfrm rot="10800000">
                <a:off x="2878315" y="3604093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75" name="AutoShape 133"/>
              <p:cNvSpPr>
                <a:spLocks noChangeArrowheads="1"/>
              </p:cNvSpPr>
              <p:nvPr/>
            </p:nvSpPr>
            <p:spPr bwMode="auto">
              <a:xfrm rot="10800000">
                <a:off x="2728642" y="3565300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76" name="AutoShape 134"/>
              <p:cNvSpPr>
                <a:spLocks noChangeArrowheads="1"/>
              </p:cNvSpPr>
              <p:nvPr/>
            </p:nvSpPr>
            <p:spPr bwMode="auto">
              <a:xfrm rot="10800000">
                <a:off x="2279624" y="3565300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77" name="AutoShape 135"/>
              <p:cNvSpPr>
                <a:spLocks noChangeArrowheads="1"/>
              </p:cNvSpPr>
              <p:nvPr/>
            </p:nvSpPr>
            <p:spPr bwMode="auto">
              <a:xfrm rot="10800000">
                <a:off x="2129951" y="3589415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78" name="AutoShape 136"/>
              <p:cNvSpPr>
                <a:spLocks noChangeArrowheads="1"/>
              </p:cNvSpPr>
              <p:nvPr/>
            </p:nvSpPr>
            <p:spPr bwMode="auto">
              <a:xfrm rot="10800000">
                <a:off x="2133217" y="3682846"/>
                <a:ext cx="236615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79" name="AutoShape 137"/>
              <p:cNvSpPr>
                <a:spLocks noChangeArrowheads="1"/>
              </p:cNvSpPr>
              <p:nvPr/>
            </p:nvSpPr>
            <p:spPr bwMode="auto">
              <a:xfrm rot="10800000">
                <a:off x="2279624" y="3708416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grpSp>
            <p:nvGrpSpPr>
              <p:cNvPr id="80" name="Group 165"/>
              <p:cNvGrpSpPr/>
              <p:nvPr/>
            </p:nvGrpSpPr>
            <p:grpSpPr>
              <a:xfrm>
                <a:off x="2042227" y="2998016"/>
                <a:ext cx="1163807" cy="220179"/>
                <a:chOff x="1763688" y="5491544"/>
                <a:chExt cx="2808312" cy="601752"/>
              </a:xfrm>
            </p:grpSpPr>
            <p:sp>
              <p:nvSpPr>
                <p:cNvPr id="81" name="AutoShape 126"/>
                <p:cNvSpPr>
                  <a:spLocks noChangeArrowheads="1"/>
                </p:cNvSpPr>
                <p:nvPr/>
              </p:nvSpPr>
              <p:spPr bwMode="auto">
                <a:xfrm rot="10800000">
                  <a:off x="2845532" y="5491544"/>
                  <a:ext cx="570961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82" name="AutoShape 127"/>
                <p:cNvSpPr>
                  <a:spLocks noChangeArrowheads="1"/>
                </p:cNvSpPr>
                <p:nvPr/>
              </p:nvSpPr>
              <p:spPr bwMode="auto">
                <a:xfrm rot="10800000">
                  <a:off x="4001039" y="5752303"/>
                  <a:ext cx="570961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83" name="AutoShape 128"/>
                <p:cNvSpPr>
                  <a:spLocks noChangeArrowheads="1"/>
                </p:cNvSpPr>
                <p:nvPr/>
              </p:nvSpPr>
              <p:spPr bwMode="auto">
                <a:xfrm rot="10800000">
                  <a:off x="1763688" y="5752303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 b="0" i="0"/>
                </a:p>
              </p:txBody>
            </p:sp>
            <p:sp>
              <p:nvSpPr>
                <p:cNvPr id="84" name="AutoShape 129"/>
                <p:cNvSpPr>
                  <a:spLocks noChangeArrowheads="1"/>
                </p:cNvSpPr>
                <p:nvPr/>
              </p:nvSpPr>
              <p:spPr bwMode="auto">
                <a:xfrm rot="10800000">
                  <a:off x="2813666" y="5987273"/>
                  <a:ext cx="570961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85" name="AutoShape 130"/>
                <p:cNvSpPr>
                  <a:spLocks noChangeArrowheads="1"/>
                </p:cNvSpPr>
                <p:nvPr/>
              </p:nvSpPr>
              <p:spPr bwMode="auto">
                <a:xfrm rot="10800000">
                  <a:off x="3328857" y="5947156"/>
                  <a:ext cx="570961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86" name="AutoShape 131"/>
                <p:cNvSpPr>
                  <a:spLocks noChangeArrowheads="1"/>
                </p:cNvSpPr>
                <p:nvPr/>
              </p:nvSpPr>
              <p:spPr bwMode="auto">
                <a:xfrm rot="10800000">
                  <a:off x="3809528" y="5858326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87" name="AutoShape 132"/>
                <p:cNvSpPr>
                  <a:spLocks noChangeArrowheads="1"/>
                </p:cNvSpPr>
                <p:nvPr/>
              </p:nvSpPr>
              <p:spPr bwMode="auto">
                <a:xfrm rot="10800000">
                  <a:off x="3777660" y="5662040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88" name="AutoShape 133"/>
                <p:cNvSpPr>
                  <a:spLocks noChangeArrowheads="1"/>
                </p:cNvSpPr>
                <p:nvPr/>
              </p:nvSpPr>
              <p:spPr bwMode="auto">
                <a:xfrm rot="10800000">
                  <a:off x="3416493" y="5556017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89" name="AutoShape 134"/>
                <p:cNvSpPr>
                  <a:spLocks noChangeArrowheads="1"/>
                </p:cNvSpPr>
                <p:nvPr/>
              </p:nvSpPr>
              <p:spPr bwMode="auto">
                <a:xfrm rot="10800000">
                  <a:off x="2332997" y="5556017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90" name="AutoShape 135"/>
                <p:cNvSpPr>
                  <a:spLocks noChangeArrowheads="1"/>
                </p:cNvSpPr>
                <p:nvPr/>
              </p:nvSpPr>
              <p:spPr bwMode="auto">
                <a:xfrm rot="10800000">
                  <a:off x="1971830" y="5621923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91" name="AutoShape 136"/>
                <p:cNvSpPr>
                  <a:spLocks noChangeArrowheads="1"/>
                </p:cNvSpPr>
                <p:nvPr/>
              </p:nvSpPr>
              <p:spPr bwMode="auto">
                <a:xfrm rot="10800000">
                  <a:off x="1979712" y="5877272"/>
                  <a:ext cx="570961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92" name="AutoShape 137"/>
                <p:cNvSpPr>
                  <a:spLocks noChangeArrowheads="1"/>
                </p:cNvSpPr>
                <p:nvPr/>
              </p:nvSpPr>
              <p:spPr bwMode="auto">
                <a:xfrm rot="10800000">
                  <a:off x="2332997" y="5947156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220302" y="1418570"/>
              <a:ext cx="521247" cy="287289"/>
              <a:chOff x="6729420" y="1964903"/>
              <a:chExt cx="743189" cy="437328"/>
            </a:xfrm>
          </p:grpSpPr>
          <p:sp>
            <p:nvSpPr>
              <p:cNvPr id="138" name="Oval 137"/>
              <p:cNvSpPr/>
              <p:nvPr/>
            </p:nvSpPr>
            <p:spPr>
              <a:xfrm rot="19555839">
                <a:off x="7020440" y="1964903"/>
                <a:ext cx="184274" cy="43204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39" name="Oval 138"/>
              <p:cNvSpPr/>
              <p:nvPr/>
            </p:nvSpPr>
            <p:spPr>
              <a:xfrm rot="4500000">
                <a:off x="7036886" y="1827138"/>
                <a:ext cx="117885" cy="73281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40" name="Oval 139"/>
              <p:cNvSpPr/>
              <p:nvPr/>
            </p:nvSpPr>
            <p:spPr>
              <a:xfrm rot="17100000" flipV="1">
                <a:off x="7038950" y="1814420"/>
                <a:ext cx="134500" cy="73281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41" name="Oval 140"/>
              <p:cNvSpPr/>
              <p:nvPr/>
            </p:nvSpPr>
            <p:spPr>
              <a:xfrm rot="2135098" flipH="1">
                <a:off x="7019281" y="1970183"/>
                <a:ext cx="184274" cy="43204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p:sp>
          <p:nvSpPr>
            <p:cNvPr id="153" name="Arc 152"/>
            <p:cNvSpPr/>
            <p:nvPr/>
          </p:nvSpPr>
          <p:spPr>
            <a:xfrm rot="5400000">
              <a:off x="2377622" y="956712"/>
              <a:ext cx="262203" cy="576843"/>
            </a:xfrm>
            <a:prstGeom prst="arc">
              <a:avLst>
                <a:gd name="adj1" fmla="val 458244"/>
                <a:gd name="adj2" fmla="val 15613356"/>
              </a:avLst>
            </a:prstGeom>
            <a:ln w="76200">
              <a:solidFill>
                <a:schemeClr val="accent1">
                  <a:lumMod val="60000"/>
                  <a:lumOff val="40000"/>
                </a:schemeClr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54" name="Arc 153"/>
            <p:cNvSpPr/>
            <p:nvPr/>
          </p:nvSpPr>
          <p:spPr>
            <a:xfrm rot="16200000">
              <a:off x="2387706" y="2774546"/>
              <a:ext cx="247218" cy="582028"/>
            </a:xfrm>
            <a:prstGeom prst="arc">
              <a:avLst>
                <a:gd name="adj1" fmla="val 458244"/>
                <a:gd name="adj2" fmla="val 16385141"/>
              </a:avLst>
            </a:prstGeom>
            <a:ln w="76200">
              <a:solidFill>
                <a:schemeClr val="accent1">
                  <a:lumMod val="60000"/>
                  <a:lumOff val="40000"/>
                </a:schemeClr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5" name="Arc 164"/>
            <p:cNvSpPr/>
            <p:nvPr/>
          </p:nvSpPr>
          <p:spPr>
            <a:xfrm rot="5400000">
              <a:off x="1580416" y="1192060"/>
              <a:ext cx="1880005" cy="1918731"/>
            </a:xfrm>
            <a:prstGeom prst="arc">
              <a:avLst>
                <a:gd name="adj1" fmla="val 14216337"/>
                <a:gd name="adj2" fmla="val 19624993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prstDash val="sys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2302708" y="2612327"/>
              <a:ext cx="412031" cy="247217"/>
              <a:chOff x="6729420" y="1964903"/>
              <a:chExt cx="743189" cy="437328"/>
            </a:xfrm>
          </p:grpSpPr>
          <p:sp>
            <p:nvSpPr>
              <p:cNvPr id="193" name="Oval 192"/>
              <p:cNvSpPr/>
              <p:nvPr/>
            </p:nvSpPr>
            <p:spPr>
              <a:xfrm rot="19555839">
                <a:off x="7020440" y="1964903"/>
                <a:ext cx="184274" cy="43204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94" name="Oval 193"/>
              <p:cNvSpPr/>
              <p:nvPr/>
            </p:nvSpPr>
            <p:spPr>
              <a:xfrm rot="4500000">
                <a:off x="7036886" y="1827138"/>
                <a:ext cx="117885" cy="73281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95" name="Oval 194"/>
              <p:cNvSpPr/>
              <p:nvPr/>
            </p:nvSpPr>
            <p:spPr>
              <a:xfrm rot="17100000" flipV="1">
                <a:off x="7038950" y="1814420"/>
                <a:ext cx="134500" cy="73281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96" name="Oval 195"/>
              <p:cNvSpPr/>
              <p:nvPr/>
            </p:nvSpPr>
            <p:spPr>
              <a:xfrm rot="2135098" flipH="1">
                <a:off x="7019281" y="1970183"/>
                <a:ext cx="184274" cy="43204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p:sp>
          <p:nvSpPr>
            <p:cNvPr id="197" name="Arc 196"/>
            <p:cNvSpPr/>
            <p:nvPr/>
          </p:nvSpPr>
          <p:spPr>
            <a:xfrm rot="16200000">
              <a:off x="1557026" y="1192060"/>
              <a:ext cx="1880005" cy="1918731"/>
            </a:xfrm>
            <a:prstGeom prst="arc">
              <a:avLst>
                <a:gd name="adj1" fmla="val 14216337"/>
                <a:gd name="adj2" fmla="val 19121149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prstDash val="sys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8" name="Arc 197"/>
            <p:cNvSpPr/>
            <p:nvPr/>
          </p:nvSpPr>
          <p:spPr>
            <a:xfrm rot="16200000">
              <a:off x="1476283" y="1109655"/>
              <a:ext cx="2041491" cy="2083544"/>
            </a:xfrm>
            <a:prstGeom prst="arc">
              <a:avLst>
                <a:gd name="adj1" fmla="val 13157306"/>
                <a:gd name="adj2" fmla="val 18414620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prstDash val="sys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9" name="Arc 198"/>
            <p:cNvSpPr/>
            <p:nvPr/>
          </p:nvSpPr>
          <p:spPr>
            <a:xfrm rot="5400000">
              <a:off x="1498010" y="1107956"/>
              <a:ext cx="2044817" cy="2086938"/>
            </a:xfrm>
            <a:prstGeom prst="arc">
              <a:avLst>
                <a:gd name="adj1" fmla="val 12883533"/>
                <a:gd name="adj2" fmla="val 18414620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prstDash val="sys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1921669" y="1988840"/>
              <a:ext cx="1220788" cy="288031"/>
              <a:chOff x="1921669" y="1988840"/>
              <a:chExt cx="1220788" cy="288031"/>
            </a:xfrm>
          </p:grpSpPr>
          <p:sp>
            <p:nvSpPr>
              <p:cNvPr id="119" name="Freeform 118"/>
              <p:cNvSpPr/>
              <p:nvPr/>
            </p:nvSpPr>
            <p:spPr>
              <a:xfrm>
                <a:off x="2051720" y="2029619"/>
                <a:ext cx="980405" cy="228600"/>
              </a:xfrm>
              <a:custGeom>
                <a:avLst/>
                <a:gdLst>
                  <a:gd name="connsiteX0" fmla="*/ 157956 w 904081"/>
                  <a:gd name="connsiteY0" fmla="*/ 27781 h 228600"/>
                  <a:gd name="connsiteX1" fmla="*/ 272256 w 904081"/>
                  <a:gd name="connsiteY1" fmla="*/ 84931 h 228600"/>
                  <a:gd name="connsiteX2" fmla="*/ 794 w 904081"/>
                  <a:gd name="connsiteY2" fmla="*/ 170656 h 228600"/>
                  <a:gd name="connsiteX3" fmla="*/ 267494 w 904081"/>
                  <a:gd name="connsiteY3" fmla="*/ 146844 h 228600"/>
                  <a:gd name="connsiteX4" fmla="*/ 477044 w 904081"/>
                  <a:gd name="connsiteY4" fmla="*/ 123031 h 228600"/>
                  <a:gd name="connsiteX5" fmla="*/ 438944 w 904081"/>
                  <a:gd name="connsiteY5" fmla="*/ 223044 h 228600"/>
                  <a:gd name="connsiteX6" fmla="*/ 567531 w 904081"/>
                  <a:gd name="connsiteY6" fmla="*/ 156369 h 228600"/>
                  <a:gd name="connsiteX7" fmla="*/ 834231 w 904081"/>
                  <a:gd name="connsiteY7" fmla="*/ 189706 h 228600"/>
                  <a:gd name="connsiteX8" fmla="*/ 762794 w 904081"/>
                  <a:gd name="connsiteY8" fmla="*/ 137319 h 228600"/>
                  <a:gd name="connsiteX9" fmla="*/ 891381 w 904081"/>
                  <a:gd name="connsiteY9" fmla="*/ 75406 h 228600"/>
                  <a:gd name="connsiteX10" fmla="*/ 686594 w 904081"/>
                  <a:gd name="connsiteY10" fmla="*/ 89694 h 228600"/>
                  <a:gd name="connsiteX11" fmla="*/ 524669 w 904081"/>
                  <a:gd name="connsiteY11" fmla="*/ 3969 h 228600"/>
                  <a:gd name="connsiteX12" fmla="*/ 486569 w 904081"/>
                  <a:gd name="connsiteY12" fmla="*/ 65881 h 228600"/>
                  <a:gd name="connsiteX13" fmla="*/ 157956 w 904081"/>
                  <a:gd name="connsiteY13" fmla="*/ 27781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04081" h="228600">
                    <a:moveTo>
                      <a:pt x="157956" y="27781"/>
                    </a:moveTo>
                    <a:cubicBezTo>
                      <a:pt x="122237" y="30956"/>
                      <a:pt x="298450" y="61119"/>
                      <a:pt x="272256" y="84931"/>
                    </a:cubicBezTo>
                    <a:cubicBezTo>
                      <a:pt x="246062" y="108743"/>
                      <a:pt x="1588" y="160337"/>
                      <a:pt x="794" y="170656"/>
                    </a:cubicBezTo>
                    <a:cubicBezTo>
                      <a:pt x="0" y="180975"/>
                      <a:pt x="188119" y="154781"/>
                      <a:pt x="267494" y="146844"/>
                    </a:cubicBezTo>
                    <a:cubicBezTo>
                      <a:pt x="346869" y="138907"/>
                      <a:pt x="448469" y="110331"/>
                      <a:pt x="477044" y="123031"/>
                    </a:cubicBezTo>
                    <a:cubicBezTo>
                      <a:pt x="505619" y="135731"/>
                      <a:pt x="423863" y="217488"/>
                      <a:pt x="438944" y="223044"/>
                    </a:cubicBezTo>
                    <a:cubicBezTo>
                      <a:pt x="454025" y="228600"/>
                      <a:pt x="501650" y="161925"/>
                      <a:pt x="567531" y="156369"/>
                    </a:cubicBezTo>
                    <a:cubicBezTo>
                      <a:pt x="633412" y="150813"/>
                      <a:pt x="801687" y="192881"/>
                      <a:pt x="834231" y="189706"/>
                    </a:cubicBezTo>
                    <a:cubicBezTo>
                      <a:pt x="866775" y="186531"/>
                      <a:pt x="753269" y="156369"/>
                      <a:pt x="762794" y="137319"/>
                    </a:cubicBezTo>
                    <a:cubicBezTo>
                      <a:pt x="772319" y="118269"/>
                      <a:pt x="904081" y="83343"/>
                      <a:pt x="891381" y="75406"/>
                    </a:cubicBezTo>
                    <a:cubicBezTo>
                      <a:pt x="878681" y="67469"/>
                      <a:pt x="747713" y="101600"/>
                      <a:pt x="686594" y="89694"/>
                    </a:cubicBezTo>
                    <a:cubicBezTo>
                      <a:pt x="625475" y="77788"/>
                      <a:pt x="558006" y="7938"/>
                      <a:pt x="524669" y="3969"/>
                    </a:cubicBezTo>
                    <a:cubicBezTo>
                      <a:pt x="491332" y="0"/>
                      <a:pt x="547688" y="62706"/>
                      <a:pt x="486569" y="65881"/>
                    </a:cubicBezTo>
                    <a:cubicBezTo>
                      <a:pt x="425450" y="69056"/>
                      <a:pt x="193675" y="24606"/>
                      <a:pt x="157956" y="27781"/>
                    </a:cubicBezTo>
                    <a:close/>
                  </a:path>
                </a:pathLst>
              </a:cu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Freeform 119"/>
              <p:cNvSpPr/>
              <p:nvPr/>
            </p:nvSpPr>
            <p:spPr>
              <a:xfrm rot="10800000">
                <a:off x="2007418" y="1988840"/>
                <a:ext cx="980405" cy="288031"/>
              </a:xfrm>
              <a:custGeom>
                <a:avLst/>
                <a:gdLst>
                  <a:gd name="connsiteX0" fmla="*/ 157956 w 904081"/>
                  <a:gd name="connsiteY0" fmla="*/ 27781 h 228600"/>
                  <a:gd name="connsiteX1" fmla="*/ 272256 w 904081"/>
                  <a:gd name="connsiteY1" fmla="*/ 84931 h 228600"/>
                  <a:gd name="connsiteX2" fmla="*/ 794 w 904081"/>
                  <a:gd name="connsiteY2" fmla="*/ 170656 h 228600"/>
                  <a:gd name="connsiteX3" fmla="*/ 267494 w 904081"/>
                  <a:gd name="connsiteY3" fmla="*/ 146844 h 228600"/>
                  <a:gd name="connsiteX4" fmla="*/ 477044 w 904081"/>
                  <a:gd name="connsiteY4" fmla="*/ 123031 h 228600"/>
                  <a:gd name="connsiteX5" fmla="*/ 438944 w 904081"/>
                  <a:gd name="connsiteY5" fmla="*/ 223044 h 228600"/>
                  <a:gd name="connsiteX6" fmla="*/ 567531 w 904081"/>
                  <a:gd name="connsiteY6" fmla="*/ 156369 h 228600"/>
                  <a:gd name="connsiteX7" fmla="*/ 834231 w 904081"/>
                  <a:gd name="connsiteY7" fmla="*/ 189706 h 228600"/>
                  <a:gd name="connsiteX8" fmla="*/ 762794 w 904081"/>
                  <a:gd name="connsiteY8" fmla="*/ 137319 h 228600"/>
                  <a:gd name="connsiteX9" fmla="*/ 891381 w 904081"/>
                  <a:gd name="connsiteY9" fmla="*/ 75406 h 228600"/>
                  <a:gd name="connsiteX10" fmla="*/ 686594 w 904081"/>
                  <a:gd name="connsiteY10" fmla="*/ 89694 h 228600"/>
                  <a:gd name="connsiteX11" fmla="*/ 524669 w 904081"/>
                  <a:gd name="connsiteY11" fmla="*/ 3969 h 228600"/>
                  <a:gd name="connsiteX12" fmla="*/ 486569 w 904081"/>
                  <a:gd name="connsiteY12" fmla="*/ 65881 h 228600"/>
                  <a:gd name="connsiteX13" fmla="*/ 157956 w 904081"/>
                  <a:gd name="connsiteY13" fmla="*/ 27781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04081" h="228600">
                    <a:moveTo>
                      <a:pt x="157956" y="27781"/>
                    </a:moveTo>
                    <a:cubicBezTo>
                      <a:pt x="122237" y="30956"/>
                      <a:pt x="298450" y="61119"/>
                      <a:pt x="272256" y="84931"/>
                    </a:cubicBezTo>
                    <a:cubicBezTo>
                      <a:pt x="246062" y="108743"/>
                      <a:pt x="1588" y="160337"/>
                      <a:pt x="794" y="170656"/>
                    </a:cubicBezTo>
                    <a:cubicBezTo>
                      <a:pt x="0" y="180975"/>
                      <a:pt x="188119" y="154781"/>
                      <a:pt x="267494" y="146844"/>
                    </a:cubicBezTo>
                    <a:cubicBezTo>
                      <a:pt x="346869" y="138907"/>
                      <a:pt x="448469" y="110331"/>
                      <a:pt x="477044" y="123031"/>
                    </a:cubicBezTo>
                    <a:cubicBezTo>
                      <a:pt x="505619" y="135731"/>
                      <a:pt x="423863" y="217488"/>
                      <a:pt x="438944" y="223044"/>
                    </a:cubicBezTo>
                    <a:cubicBezTo>
                      <a:pt x="454025" y="228600"/>
                      <a:pt x="501650" y="161925"/>
                      <a:pt x="567531" y="156369"/>
                    </a:cubicBezTo>
                    <a:cubicBezTo>
                      <a:pt x="633412" y="150813"/>
                      <a:pt x="801687" y="192881"/>
                      <a:pt x="834231" y="189706"/>
                    </a:cubicBezTo>
                    <a:cubicBezTo>
                      <a:pt x="866775" y="186531"/>
                      <a:pt x="753269" y="156369"/>
                      <a:pt x="762794" y="137319"/>
                    </a:cubicBezTo>
                    <a:cubicBezTo>
                      <a:pt x="772319" y="118269"/>
                      <a:pt x="904081" y="83343"/>
                      <a:pt x="891381" y="75406"/>
                    </a:cubicBezTo>
                    <a:cubicBezTo>
                      <a:pt x="878681" y="67469"/>
                      <a:pt x="747713" y="101600"/>
                      <a:pt x="686594" y="89694"/>
                    </a:cubicBezTo>
                    <a:cubicBezTo>
                      <a:pt x="625475" y="77788"/>
                      <a:pt x="558006" y="7938"/>
                      <a:pt x="524669" y="3969"/>
                    </a:cubicBezTo>
                    <a:cubicBezTo>
                      <a:pt x="491332" y="0"/>
                      <a:pt x="547688" y="62706"/>
                      <a:pt x="486569" y="65881"/>
                    </a:cubicBezTo>
                    <a:cubicBezTo>
                      <a:pt x="425450" y="69056"/>
                      <a:pt x="193675" y="24606"/>
                      <a:pt x="157956" y="27781"/>
                    </a:cubicBezTo>
                    <a:close/>
                  </a:path>
                </a:pathLst>
              </a:custGeom>
              <a:noFill/>
              <a:ln w="19050">
                <a:solidFill>
                  <a:schemeClr val="accent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" name="Freeform 120"/>
              <p:cNvSpPr/>
              <p:nvPr/>
            </p:nvSpPr>
            <p:spPr>
              <a:xfrm>
                <a:off x="1921669" y="1992313"/>
                <a:ext cx="1220788" cy="261937"/>
              </a:xfrm>
              <a:custGeom>
                <a:avLst/>
                <a:gdLst>
                  <a:gd name="connsiteX0" fmla="*/ 388144 w 1220788"/>
                  <a:gd name="connsiteY0" fmla="*/ 17462 h 261937"/>
                  <a:gd name="connsiteX1" fmla="*/ 297656 w 1220788"/>
                  <a:gd name="connsiteY1" fmla="*/ 112712 h 261937"/>
                  <a:gd name="connsiteX2" fmla="*/ 16669 w 1220788"/>
                  <a:gd name="connsiteY2" fmla="*/ 141287 h 261937"/>
                  <a:gd name="connsiteX3" fmla="*/ 397669 w 1220788"/>
                  <a:gd name="connsiteY3" fmla="*/ 160337 h 261937"/>
                  <a:gd name="connsiteX4" fmla="*/ 354806 w 1220788"/>
                  <a:gd name="connsiteY4" fmla="*/ 260350 h 261937"/>
                  <a:gd name="connsiteX5" fmla="*/ 697706 w 1220788"/>
                  <a:gd name="connsiteY5" fmla="*/ 169862 h 261937"/>
                  <a:gd name="connsiteX6" fmla="*/ 1131094 w 1220788"/>
                  <a:gd name="connsiteY6" fmla="*/ 227012 h 261937"/>
                  <a:gd name="connsiteX7" fmla="*/ 1188244 w 1220788"/>
                  <a:gd name="connsiteY7" fmla="*/ 150812 h 261937"/>
                  <a:gd name="connsiteX8" fmla="*/ 935831 w 1220788"/>
                  <a:gd name="connsiteY8" fmla="*/ 165100 h 261937"/>
                  <a:gd name="connsiteX9" fmla="*/ 907256 w 1220788"/>
                  <a:gd name="connsiteY9" fmla="*/ 3175 h 261937"/>
                  <a:gd name="connsiteX10" fmla="*/ 726281 w 1220788"/>
                  <a:gd name="connsiteY10" fmla="*/ 146050 h 261937"/>
                  <a:gd name="connsiteX11" fmla="*/ 611981 w 1220788"/>
                  <a:gd name="connsiteY11" fmla="*/ 65087 h 261937"/>
                  <a:gd name="connsiteX12" fmla="*/ 507206 w 1220788"/>
                  <a:gd name="connsiteY12" fmla="*/ 112712 h 261937"/>
                  <a:gd name="connsiteX13" fmla="*/ 388144 w 1220788"/>
                  <a:gd name="connsiteY13" fmla="*/ 17462 h 261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20788" h="261937">
                    <a:moveTo>
                      <a:pt x="388144" y="17462"/>
                    </a:moveTo>
                    <a:cubicBezTo>
                      <a:pt x="353219" y="17462"/>
                      <a:pt x="359568" y="92075"/>
                      <a:pt x="297656" y="112712"/>
                    </a:cubicBezTo>
                    <a:cubicBezTo>
                      <a:pt x="235744" y="133349"/>
                      <a:pt x="0" y="133350"/>
                      <a:pt x="16669" y="141287"/>
                    </a:cubicBezTo>
                    <a:cubicBezTo>
                      <a:pt x="33338" y="149224"/>
                      <a:pt x="341313" y="140493"/>
                      <a:pt x="397669" y="160337"/>
                    </a:cubicBezTo>
                    <a:cubicBezTo>
                      <a:pt x="454025" y="180181"/>
                      <a:pt x="304800" y="258763"/>
                      <a:pt x="354806" y="260350"/>
                    </a:cubicBezTo>
                    <a:cubicBezTo>
                      <a:pt x="404812" y="261937"/>
                      <a:pt x="568325" y="175418"/>
                      <a:pt x="697706" y="169862"/>
                    </a:cubicBezTo>
                    <a:cubicBezTo>
                      <a:pt x="827087" y="164306"/>
                      <a:pt x="1049338" y="230187"/>
                      <a:pt x="1131094" y="227012"/>
                    </a:cubicBezTo>
                    <a:cubicBezTo>
                      <a:pt x="1212850" y="223837"/>
                      <a:pt x="1220788" y="161131"/>
                      <a:pt x="1188244" y="150812"/>
                    </a:cubicBezTo>
                    <a:cubicBezTo>
                      <a:pt x="1155700" y="140493"/>
                      <a:pt x="982662" y="189706"/>
                      <a:pt x="935831" y="165100"/>
                    </a:cubicBezTo>
                    <a:cubicBezTo>
                      <a:pt x="889000" y="140494"/>
                      <a:pt x="942181" y="6350"/>
                      <a:pt x="907256" y="3175"/>
                    </a:cubicBezTo>
                    <a:cubicBezTo>
                      <a:pt x="872331" y="0"/>
                      <a:pt x="775494" y="135731"/>
                      <a:pt x="726281" y="146050"/>
                    </a:cubicBezTo>
                    <a:cubicBezTo>
                      <a:pt x="677068" y="156369"/>
                      <a:pt x="648493" y="70643"/>
                      <a:pt x="611981" y="65087"/>
                    </a:cubicBezTo>
                    <a:cubicBezTo>
                      <a:pt x="575469" y="59531"/>
                      <a:pt x="542925" y="119856"/>
                      <a:pt x="507206" y="112712"/>
                    </a:cubicBezTo>
                    <a:cubicBezTo>
                      <a:pt x="471487" y="105568"/>
                      <a:pt x="423069" y="17462"/>
                      <a:pt x="388144" y="17462"/>
                    </a:cubicBezTo>
                    <a:close/>
                  </a:path>
                </a:pathLst>
              </a:custGeom>
              <a:noFill/>
              <a:ln w="12700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3" name="Group 122"/>
            <p:cNvGrpSpPr/>
            <p:nvPr/>
          </p:nvGrpSpPr>
          <p:grpSpPr>
            <a:xfrm flipV="1">
              <a:off x="1979712" y="1700808"/>
              <a:ext cx="1129779" cy="216024"/>
              <a:chOff x="1921669" y="1988840"/>
              <a:chExt cx="1220788" cy="288031"/>
            </a:xfrm>
          </p:grpSpPr>
          <p:sp>
            <p:nvSpPr>
              <p:cNvPr id="124" name="Freeform 123"/>
              <p:cNvSpPr/>
              <p:nvPr/>
            </p:nvSpPr>
            <p:spPr>
              <a:xfrm>
                <a:off x="2051720" y="2029619"/>
                <a:ext cx="980405" cy="228600"/>
              </a:xfrm>
              <a:custGeom>
                <a:avLst/>
                <a:gdLst>
                  <a:gd name="connsiteX0" fmla="*/ 157956 w 904081"/>
                  <a:gd name="connsiteY0" fmla="*/ 27781 h 228600"/>
                  <a:gd name="connsiteX1" fmla="*/ 272256 w 904081"/>
                  <a:gd name="connsiteY1" fmla="*/ 84931 h 228600"/>
                  <a:gd name="connsiteX2" fmla="*/ 794 w 904081"/>
                  <a:gd name="connsiteY2" fmla="*/ 170656 h 228600"/>
                  <a:gd name="connsiteX3" fmla="*/ 267494 w 904081"/>
                  <a:gd name="connsiteY3" fmla="*/ 146844 h 228600"/>
                  <a:gd name="connsiteX4" fmla="*/ 477044 w 904081"/>
                  <a:gd name="connsiteY4" fmla="*/ 123031 h 228600"/>
                  <a:gd name="connsiteX5" fmla="*/ 438944 w 904081"/>
                  <a:gd name="connsiteY5" fmla="*/ 223044 h 228600"/>
                  <a:gd name="connsiteX6" fmla="*/ 567531 w 904081"/>
                  <a:gd name="connsiteY6" fmla="*/ 156369 h 228600"/>
                  <a:gd name="connsiteX7" fmla="*/ 834231 w 904081"/>
                  <a:gd name="connsiteY7" fmla="*/ 189706 h 228600"/>
                  <a:gd name="connsiteX8" fmla="*/ 762794 w 904081"/>
                  <a:gd name="connsiteY8" fmla="*/ 137319 h 228600"/>
                  <a:gd name="connsiteX9" fmla="*/ 891381 w 904081"/>
                  <a:gd name="connsiteY9" fmla="*/ 75406 h 228600"/>
                  <a:gd name="connsiteX10" fmla="*/ 686594 w 904081"/>
                  <a:gd name="connsiteY10" fmla="*/ 89694 h 228600"/>
                  <a:gd name="connsiteX11" fmla="*/ 524669 w 904081"/>
                  <a:gd name="connsiteY11" fmla="*/ 3969 h 228600"/>
                  <a:gd name="connsiteX12" fmla="*/ 486569 w 904081"/>
                  <a:gd name="connsiteY12" fmla="*/ 65881 h 228600"/>
                  <a:gd name="connsiteX13" fmla="*/ 157956 w 904081"/>
                  <a:gd name="connsiteY13" fmla="*/ 27781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04081" h="228600">
                    <a:moveTo>
                      <a:pt x="157956" y="27781"/>
                    </a:moveTo>
                    <a:cubicBezTo>
                      <a:pt x="122237" y="30956"/>
                      <a:pt x="298450" y="61119"/>
                      <a:pt x="272256" y="84931"/>
                    </a:cubicBezTo>
                    <a:cubicBezTo>
                      <a:pt x="246062" y="108743"/>
                      <a:pt x="1588" y="160337"/>
                      <a:pt x="794" y="170656"/>
                    </a:cubicBezTo>
                    <a:cubicBezTo>
                      <a:pt x="0" y="180975"/>
                      <a:pt x="188119" y="154781"/>
                      <a:pt x="267494" y="146844"/>
                    </a:cubicBezTo>
                    <a:cubicBezTo>
                      <a:pt x="346869" y="138907"/>
                      <a:pt x="448469" y="110331"/>
                      <a:pt x="477044" y="123031"/>
                    </a:cubicBezTo>
                    <a:cubicBezTo>
                      <a:pt x="505619" y="135731"/>
                      <a:pt x="423863" y="217488"/>
                      <a:pt x="438944" y="223044"/>
                    </a:cubicBezTo>
                    <a:cubicBezTo>
                      <a:pt x="454025" y="228600"/>
                      <a:pt x="501650" y="161925"/>
                      <a:pt x="567531" y="156369"/>
                    </a:cubicBezTo>
                    <a:cubicBezTo>
                      <a:pt x="633412" y="150813"/>
                      <a:pt x="801687" y="192881"/>
                      <a:pt x="834231" y="189706"/>
                    </a:cubicBezTo>
                    <a:cubicBezTo>
                      <a:pt x="866775" y="186531"/>
                      <a:pt x="753269" y="156369"/>
                      <a:pt x="762794" y="137319"/>
                    </a:cubicBezTo>
                    <a:cubicBezTo>
                      <a:pt x="772319" y="118269"/>
                      <a:pt x="904081" y="83343"/>
                      <a:pt x="891381" y="75406"/>
                    </a:cubicBezTo>
                    <a:cubicBezTo>
                      <a:pt x="878681" y="67469"/>
                      <a:pt x="747713" y="101600"/>
                      <a:pt x="686594" y="89694"/>
                    </a:cubicBezTo>
                    <a:cubicBezTo>
                      <a:pt x="625475" y="77788"/>
                      <a:pt x="558006" y="7938"/>
                      <a:pt x="524669" y="3969"/>
                    </a:cubicBezTo>
                    <a:cubicBezTo>
                      <a:pt x="491332" y="0"/>
                      <a:pt x="547688" y="62706"/>
                      <a:pt x="486569" y="65881"/>
                    </a:cubicBezTo>
                    <a:cubicBezTo>
                      <a:pt x="425450" y="69056"/>
                      <a:pt x="193675" y="24606"/>
                      <a:pt x="157956" y="27781"/>
                    </a:cubicBezTo>
                    <a:close/>
                  </a:path>
                </a:pathLst>
              </a:cu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Freeform 124"/>
              <p:cNvSpPr/>
              <p:nvPr/>
            </p:nvSpPr>
            <p:spPr>
              <a:xfrm rot="10800000">
                <a:off x="2007418" y="1988840"/>
                <a:ext cx="980405" cy="288031"/>
              </a:xfrm>
              <a:custGeom>
                <a:avLst/>
                <a:gdLst>
                  <a:gd name="connsiteX0" fmla="*/ 157956 w 904081"/>
                  <a:gd name="connsiteY0" fmla="*/ 27781 h 228600"/>
                  <a:gd name="connsiteX1" fmla="*/ 272256 w 904081"/>
                  <a:gd name="connsiteY1" fmla="*/ 84931 h 228600"/>
                  <a:gd name="connsiteX2" fmla="*/ 794 w 904081"/>
                  <a:gd name="connsiteY2" fmla="*/ 170656 h 228600"/>
                  <a:gd name="connsiteX3" fmla="*/ 267494 w 904081"/>
                  <a:gd name="connsiteY3" fmla="*/ 146844 h 228600"/>
                  <a:gd name="connsiteX4" fmla="*/ 477044 w 904081"/>
                  <a:gd name="connsiteY4" fmla="*/ 123031 h 228600"/>
                  <a:gd name="connsiteX5" fmla="*/ 438944 w 904081"/>
                  <a:gd name="connsiteY5" fmla="*/ 223044 h 228600"/>
                  <a:gd name="connsiteX6" fmla="*/ 567531 w 904081"/>
                  <a:gd name="connsiteY6" fmla="*/ 156369 h 228600"/>
                  <a:gd name="connsiteX7" fmla="*/ 834231 w 904081"/>
                  <a:gd name="connsiteY7" fmla="*/ 189706 h 228600"/>
                  <a:gd name="connsiteX8" fmla="*/ 762794 w 904081"/>
                  <a:gd name="connsiteY8" fmla="*/ 137319 h 228600"/>
                  <a:gd name="connsiteX9" fmla="*/ 891381 w 904081"/>
                  <a:gd name="connsiteY9" fmla="*/ 75406 h 228600"/>
                  <a:gd name="connsiteX10" fmla="*/ 686594 w 904081"/>
                  <a:gd name="connsiteY10" fmla="*/ 89694 h 228600"/>
                  <a:gd name="connsiteX11" fmla="*/ 524669 w 904081"/>
                  <a:gd name="connsiteY11" fmla="*/ 3969 h 228600"/>
                  <a:gd name="connsiteX12" fmla="*/ 486569 w 904081"/>
                  <a:gd name="connsiteY12" fmla="*/ 65881 h 228600"/>
                  <a:gd name="connsiteX13" fmla="*/ 157956 w 904081"/>
                  <a:gd name="connsiteY13" fmla="*/ 27781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04081" h="228600">
                    <a:moveTo>
                      <a:pt x="157956" y="27781"/>
                    </a:moveTo>
                    <a:cubicBezTo>
                      <a:pt x="122237" y="30956"/>
                      <a:pt x="298450" y="61119"/>
                      <a:pt x="272256" y="84931"/>
                    </a:cubicBezTo>
                    <a:cubicBezTo>
                      <a:pt x="246062" y="108743"/>
                      <a:pt x="1588" y="160337"/>
                      <a:pt x="794" y="170656"/>
                    </a:cubicBezTo>
                    <a:cubicBezTo>
                      <a:pt x="0" y="180975"/>
                      <a:pt x="188119" y="154781"/>
                      <a:pt x="267494" y="146844"/>
                    </a:cubicBezTo>
                    <a:cubicBezTo>
                      <a:pt x="346869" y="138907"/>
                      <a:pt x="448469" y="110331"/>
                      <a:pt x="477044" y="123031"/>
                    </a:cubicBezTo>
                    <a:cubicBezTo>
                      <a:pt x="505619" y="135731"/>
                      <a:pt x="423863" y="217488"/>
                      <a:pt x="438944" y="223044"/>
                    </a:cubicBezTo>
                    <a:cubicBezTo>
                      <a:pt x="454025" y="228600"/>
                      <a:pt x="501650" y="161925"/>
                      <a:pt x="567531" y="156369"/>
                    </a:cubicBezTo>
                    <a:cubicBezTo>
                      <a:pt x="633412" y="150813"/>
                      <a:pt x="801687" y="192881"/>
                      <a:pt x="834231" y="189706"/>
                    </a:cubicBezTo>
                    <a:cubicBezTo>
                      <a:pt x="866775" y="186531"/>
                      <a:pt x="753269" y="156369"/>
                      <a:pt x="762794" y="137319"/>
                    </a:cubicBezTo>
                    <a:cubicBezTo>
                      <a:pt x="772319" y="118269"/>
                      <a:pt x="904081" y="83343"/>
                      <a:pt x="891381" y="75406"/>
                    </a:cubicBezTo>
                    <a:cubicBezTo>
                      <a:pt x="878681" y="67469"/>
                      <a:pt x="747713" y="101600"/>
                      <a:pt x="686594" y="89694"/>
                    </a:cubicBezTo>
                    <a:cubicBezTo>
                      <a:pt x="625475" y="77788"/>
                      <a:pt x="558006" y="7938"/>
                      <a:pt x="524669" y="3969"/>
                    </a:cubicBezTo>
                    <a:cubicBezTo>
                      <a:pt x="491332" y="0"/>
                      <a:pt x="547688" y="62706"/>
                      <a:pt x="486569" y="65881"/>
                    </a:cubicBezTo>
                    <a:cubicBezTo>
                      <a:pt x="425450" y="69056"/>
                      <a:pt x="193675" y="24606"/>
                      <a:pt x="157956" y="27781"/>
                    </a:cubicBezTo>
                    <a:close/>
                  </a:path>
                </a:pathLst>
              </a:custGeom>
              <a:noFill/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" name="Freeform 125"/>
              <p:cNvSpPr/>
              <p:nvPr/>
            </p:nvSpPr>
            <p:spPr>
              <a:xfrm>
                <a:off x="1921669" y="1992313"/>
                <a:ext cx="1220788" cy="261937"/>
              </a:xfrm>
              <a:custGeom>
                <a:avLst/>
                <a:gdLst>
                  <a:gd name="connsiteX0" fmla="*/ 388144 w 1220788"/>
                  <a:gd name="connsiteY0" fmla="*/ 17462 h 261937"/>
                  <a:gd name="connsiteX1" fmla="*/ 297656 w 1220788"/>
                  <a:gd name="connsiteY1" fmla="*/ 112712 h 261937"/>
                  <a:gd name="connsiteX2" fmla="*/ 16669 w 1220788"/>
                  <a:gd name="connsiteY2" fmla="*/ 141287 h 261937"/>
                  <a:gd name="connsiteX3" fmla="*/ 397669 w 1220788"/>
                  <a:gd name="connsiteY3" fmla="*/ 160337 h 261937"/>
                  <a:gd name="connsiteX4" fmla="*/ 354806 w 1220788"/>
                  <a:gd name="connsiteY4" fmla="*/ 260350 h 261937"/>
                  <a:gd name="connsiteX5" fmla="*/ 697706 w 1220788"/>
                  <a:gd name="connsiteY5" fmla="*/ 169862 h 261937"/>
                  <a:gd name="connsiteX6" fmla="*/ 1131094 w 1220788"/>
                  <a:gd name="connsiteY6" fmla="*/ 227012 h 261937"/>
                  <a:gd name="connsiteX7" fmla="*/ 1188244 w 1220788"/>
                  <a:gd name="connsiteY7" fmla="*/ 150812 h 261937"/>
                  <a:gd name="connsiteX8" fmla="*/ 935831 w 1220788"/>
                  <a:gd name="connsiteY8" fmla="*/ 165100 h 261937"/>
                  <a:gd name="connsiteX9" fmla="*/ 907256 w 1220788"/>
                  <a:gd name="connsiteY9" fmla="*/ 3175 h 261937"/>
                  <a:gd name="connsiteX10" fmla="*/ 726281 w 1220788"/>
                  <a:gd name="connsiteY10" fmla="*/ 146050 h 261937"/>
                  <a:gd name="connsiteX11" fmla="*/ 611981 w 1220788"/>
                  <a:gd name="connsiteY11" fmla="*/ 65087 h 261937"/>
                  <a:gd name="connsiteX12" fmla="*/ 507206 w 1220788"/>
                  <a:gd name="connsiteY12" fmla="*/ 112712 h 261937"/>
                  <a:gd name="connsiteX13" fmla="*/ 388144 w 1220788"/>
                  <a:gd name="connsiteY13" fmla="*/ 17462 h 261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20788" h="261937">
                    <a:moveTo>
                      <a:pt x="388144" y="17462"/>
                    </a:moveTo>
                    <a:cubicBezTo>
                      <a:pt x="353219" y="17462"/>
                      <a:pt x="359568" y="92075"/>
                      <a:pt x="297656" y="112712"/>
                    </a:cubicBezTo>
                    <a:cubicBezTo>
                      <a:pt x="235744" y="133349"/>
                      <a:pt x="0" y="133350"/>
                      <a:pt x="16669" y="141287"/>
                    </a:cubicBezTo>
                    <a:cubicBezTo>
                      <a:pt x="33338" y="149224"/>
                      <a:pt x="341313" y="140493"/>
                      <a:pt x="397669" y="160337"/>
                    </a:cubicBezTo>
                    <a:cubicBezTo>
                      <a:pt x="454025" y="180181"/>
                      <a:pt x="304800" y="258763"/>
                      <a:pt x="354806" y="260350"/>
                    </a:cubicBezTo>
                    <a:cubicBezTo>
                      <a:pt x="404812" y="261937"/>
                      <a:pt x="568325" y="175418"/>
                      <a:pt x="697706" y="169862"/>
                    </a:cubicBezTo>
                    <a:cubicBezTo>
                      <a:pt x="827087" y="164306"/>
                      <a:pt x="1049338" y="230187"/>
                      <a:pt x="1131094" y="227012"/>
                    </a:cubicBezTo>
                    <a:cubicBezTo>
                      <a:pt x="1212850" y="223837"/>
                      <a:pt x="1220788" y="161131"/>
                      <a:pt x="1188244" y="150812"/>
                    </a:cubicBezTo>
                    <a:cubicBezTo>
                      <a:pt x="1155700" y="140493"/>
                      <a:pt x="982662" y="189706"/>
                      <a:pt x="935831" y="165100"/>
                    </a:cubicBezTo>
                    <a:cubicBezTo>
                      <a:pt x="889000" y="140494"/>
                      <a:pt x="942181" y="6350"/>
                      <a:pt x="907256" y="3175"/>
                    </a:cubicBezTo>
                    <a:cubicBezTo>
                      <a:pt x="872331" y="0"/>
                      <a:pt x="775494" y="135731"/>
                      <a:pt x="726281" y="146050"/>
                    </a:cubicBezTo>
                    <a:cubicBezTo>
                      <a:pt x="677068" y="156369"/>
                      <a:pt x="648493" y="70643"/>
                      <a:pt x="611981" y="65087"/>
                    </a:cubicBezTo>
                    <a:cubicBezTo>
                      <a:pt x="575469" y="59531"/>
                      <a:pt x="542925" y="119856"/>
                      <a:pt x="507206" y="112712"/>
                    </a:cubicBezTo>
                    <a:cubicBezTo>
                      <a:pt x="471487" y="105568"/>
                      <a:pt x="423069" y="17462"/>
                      <a:pt x="388144" y="17462"/>
                    </a:cubicBezTo>
                    <a:close/>
                  </a:path>
                </a:pathLst>
              </a:custGeom>
              <a:noFill/>
              <a:ln w="12700">
                <a:solidFill>
                  <a:srgbClr val="00B05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7" name="Group 126"/>
            <p:cNvGrpSpPr/>
            <p:nvPr/>
          </p:nvGrpSpPr>
          <p:grpSpPr>
            <a:xfrm flipV="1">
              <a:off x="1979712" y="2348880"/>
              <a:ext cx="1129779" cy="216024"/>
              <a:chOff x="1921669" y="1988840"/>
              <a:chExt cx="1220788" cy="288031"/>
            </a:xfrm>
          </p:grpSpPr>
          <p:sp>
            <p:nvSpPr>
              <p:cNvPr id="128" name="Freeform 127"/>
              <p:cNvSpPr/>
              <p:nvPr/>
            </p:nvSpPr>
            <p:spPr>
              <a:xfrm>
                <a:off x="2051720" y="2029619"/>
                <a:ext cx="980405" cy="228600"/>
              </a:xfrm>
              <a:custGeom>
                <a:avLst/>
                <a:gdLst>
                  <a:gd name="connsiteX0" fmla="*/ 157956 w 904081"/>
                  <a:gd name="connsiteY0" fmla="*/ 27781 h 228600"/>
                  <a:gd name="connsiteX1" fmla="*/ 272256 w 904081"/>
                  <a:gd name="connsiteY1" fmla="*/ 84931 h 228600"/>
                  <a:gd name="connsiteX2" fmla="*/ 794 w 904081"/>
                  <a:gd name="connsiteY2" fmla="*/ 170656 h 228600"/>
                  <a:gd name="connsiteX3" fmla="*/ 267494 w 904081"/>
                  <a:gd name="connsiteY3" fmla="*/ 146844 h 228600"/>
                  <a:gd name="connsiteX4" fmla="*/ 477044 w 904081"/>
                  <a:gd name="connsiteY4" fmla="*/ 123031 h 228600"/>
                  <a:gd name="connsiteX5" fmla="*/ 438944 w 904081"/>
                  <a:gd name="connsiteY5" fmla="*/ 223044 h 228600"/>
                  <a:gd name="connsiteX6" fmla="*/ 567531 w 904081"/>
                  <a:gd name="connsiteY6" fmla="*/ 156369 h 228600"/>
                  <a:gd name="connsiteX7" fmla="*/ 834231 w 904081"/>
                  <a:gd name="connsiteY7" fmla="*/ 189706 h 228600"/>
                  <a:gd name="connsiteX8" fmla="*/ 762794 w 904081"/>
                  <a:gd name="connsiteY8" fmla="*/ 137319 h 228600"/>
                  <a:gd name="connsiteX9" fmla="*/ 891381 w 904081"/>
                  <a:gd name="connsiteY9" fmla="*/ 75406 h 228600"/>
                  <a:gd name="connsiteX10" fmla="*/ 686594 w 904081"/>
                  <a:gd name="connsiteY10" fmla="*/ 89694 h 228600"/>
                  <a:gd name="connsiteX11" fmla="*/ 524669 w 904081"/>
                  <a:gd name="connsiteY11" fmla="*/ 3969 h 228600"/>
                  <a:gd name="connsiteX12" fmla="*/ 486569 w 904081"/>
                  <a:gd name="connsiteY12" fmla="*/ 65881 h 228600"/>
                  <a:gd name="connsiteX13" fmla="*/ 157956 w 904081"/>
                  <a:gd name="connsiteY13" fmla="*/ 27781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04081" h="228600">
                    <a:moveTo>
                      <a:pt x="157956" y="27781"/>
                    </a:moveTo>
                    <a:cubicBezTo>
                      <a:pt x="122237" y="30956"/>
                      <a:pt x="298450" y="61119"/>
                      <a:pt x="272256" y="84931"/>
                    </a:cubicBezTo>
                    <a:cubicBezTo>
                      <a:pt x="246062" y="108743"/>
                      <a:pt x="1588" y="160337"/>
                      <a:pt x="794" y="170656"/>
                    </a:cubicBezTo>
                    <a:cubicBezTo>
                      <a:pt x="0" y="180975"/>
                      <a:pt x="188119" y="154781"/>
                      <a:pt x="267494" y="146844"/>
                    </a:cubicBezTo>
                    <a:cubicBezTo>
                      <a:pt x="346869" y="138907"/>
                      <a:pt x="448469" y="110331"/>
                      <a:pt x="477044" y="123031"/>
                    </a:cubicBezTo>
                    <a:cubicBezTo>
                      <a:pt x="505619" y="135731"/>
                      <a:pt x="423863" y="217488"/>
                      <a:pt x="438944" y="223044"/>
                    </a:cubicBezTo>
                    <a:cubicBezTo>
                      <a:pt x="454025" y="228600"/>
                      <a:pt x="501650" y="161925"/>
                      <a:pt x="567531" y="156369"/>
                    </a:cubicBezTo>
                    <a:cubicBezTo>
                      <a:pt x="633412" y="150813"/>
                      <a:pt x="801687" y="192881"/>
                      <a:pt x="834231" y="189706"/>
                    </a:cubicBezTo>
                    <a:cubicBezTo>
                      <a:pt x="866775" y="186531"/>
                      <a:pt x="753269" y="156369"/>
                      <a:pt x="762794" y="137319"/>
                    </a:cubicBezTo>
                    <a:cubicBezTo>
                      <a:pt x="772319" y="118269"/>
                      <a:pt x="904081" y="83343"/>
                      <a:pt x="891381" y="75406"/>
                    </a:cubicBezTo>
                    <a:cubicBezTo>
                      <a:pt x="878681" y="67469"/>
                      <a:pt x="747713" y="101600"/>
                      <a:pt x="686594" y="89694"/>
                    </a:cubicBezTo>
                    <a:cubicBezTo>
                      <a:pt x="625475" y="77788"/>
                      <a:pt x="558006" y="7938"/>
                      <a:pt x="524669" y="3969"/>
                    </a:cubicBezTo>
                    <a:cubicBezTo>
                      <a:pt x="491332" y="0"/>
                      <a:pt x="547688" y="62706"/>
                      <a:pt x="486569" y="65881"/>
                    </a:cubicBezTo>
                    <a:cubicBezTo>
                      <a:pt x="425450" y="69056"/>
                      <a:pt x="193675" y="24606"/>
                      <a:pt x="157956" y="27781"/>
                    </a:cubicBezTo>
                    <a:close/>
                  </a:path>
                </a:pathLst>
              </a:cu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9" name="Freeform 128"/>
              <p:cNvSpPr/>
              <p:nvPr/>
            </p:nvSpPr>
            <p:spPr>
              <a:xfrm rot="10800000">
                <a:off x="2007418" y="1988840"/>
                <a:ext cx="980405" cy="288031"/>
              </a:xfrm>
              <a:custGeom>
                <a:avLst/>
                <a:gdLst>
                  <a:gd name="connsiteX0" fmla="*/ 157956 w 904081"/>
                  <a:gd name="connsiteY0" fmla="*/ 27781 h 228600"/>
                  <a:gd name="connsiteX1" fmla="*/ 272256 w 904081"/>
                  <a:gd name="connsiteY1" fmla="*/ 84931 h 228600"/>
                  <a:gd name="connsiteX2" fmla="*/ 794 w 904081"/>
                  <a:gd name="connsiteY2" fmla="*/ 170656 h 228600"/>
                  <a:gd name="connsiteX3" fmla="*/ 267494 w 904081"/>
                  <a:gd name="connsiteY3" fmla="*/ 146844 h 228600"/>
                  <a:gd name="connsiteX4" fmla="*/ 477044 w 904081"/>
                  <a:gd name="connsiteY4" fmla="*/ 123031 h 228600"/>
                  <a:gd name="connsiteX5" fmla="*/ 438944 w 904081"/>
                  <a:gd name="connsiteY5" fmla="*/ 223044 h 228600"/>
                  <a:gd name="connsiteX6" fmla="*/ 567531 w 904081"/>
                  <a:gd name="connsiteY6" fmla="*/ 156369 h 228600"/>
                  <a:gd name="connsiteX7" fmla="*/ 834231 w 904081"/>
                  <a:gd name="connsiteY7" fmla="*/ 189706 h 228600"/>
                  <a:gd name="connsiteX8" fmla="*/ 762794 w 904081"/>
                  <a:gd name="connsiteY8" fmla="*/ 137319 h 228600"/>
                  <a:gd name="connsiteX9" fmla="*/ 891381 w 904081"/>
                  <a:gd name="connsiteY9" fmla="*/ 75406 h 228600"/>
                  <a:gd name="connsiteX10" fmla="*/ 686594 w 904081"/>
                  <a:gd name="connsiteY10" fmla="*/ 89694 h 228600"/>
                  <a:gd name="connsiteX11" fmla="*/ 524669 w 904081"/>
                  <a:gd name="connsiteY11" fmla="*/ 3969 h 228600"/>
                  <a:gd name="connsiteX12" fmla="*/ 486569 w 904081"/>
                  <a:gd name="connsiteY12" fmla="*/ 65881 h 228600"/>
                  <a:gd name="connsiteX13" fmla="*/ 157956 w 904081"/>
                  <a:gd name="connsiteY13" fmla="*/ 27781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04081" h="228600">
                    <a:moveTo>
                      <a:pt x="157956" y="27781"/>
                    </a:moveTo>
                    <a:cubicBezTo>
                      <a:pt x="122237" y="30956"/>
                      <a:pt x="298450" y="61119"/>
                      <a:pt x="272256" y="84931"/>
                    </a:cubicBezTo>
                    <a:cubicBezTo>
                      <a:pt x="246062" y="108743"/>
                      <a:pt x="1588" y="160337"/>
                      <a:pt x="794" y="170656"/>
                    </a:cubicBezTo>
                    <a:cubicBezTo>
                      <a:pt x="0" y="180975"/>
                      <a:pt x="188119" y="154781"/>
                      <a:pt x="267494" y="146844"/>
                    </a:cubicBezTo>
                    <a:cubicBezTo>
                      <a:pt x="346869" y="138907"/>
                      <a:pt x="448469" y="110331"/>
                      <a:pt x="477044" y="123031"/>
                    </a:cubicBezTo>
                    <a:cubicBezTo>
                      <a:pt x="505619" y="135731"/>
                      <a:pt x="423863" y="217488"/>
                      <a:pt x="438944" y="223044"/>
                    </a:cubicBezTo>
                    <a:cubicBezTo>
                      <a:pt x="454025" y="228600"/>
                      <a:pt x="501650" y="161925"/>
                      <a:pt x="567531" y="156369"/>
                    </a:cubicBezTo>
                    <a:cubicBezTo>
                      <a:pt x="633412" y="150813"/>
                      <a:pt x="801687" y="192881"/>
                      <a:pt x="834231" y="189706"/>
                    </a:cubicBezTo>
                    <a:cubicBezTo>
                      <a:pt x="866775" y="186531"/>
                      <a:pt x="753269" y="156369"/>
                      <a:pt x="762794" y="137319"/>
                    </a:cubicBezTo>
                    <a:cubicBezTo>
                      <a:pt x="772319" y="118269"/>
                      <a:pt x="904081" y="83343"/>
                      <a:pt x="891381" y="75406"/>
                    </a:cubicBezTo>
                    <a:cubicBezTo>
                      <a:pt x="878681" y="67469"/>
                      <a:pt x="747713" y="101600"/>
                      <a:pt x="686594" y="89694"/>
                    </a:cubicBezTo>
                    <a:cubicBezTo>
                      <a:pt x="625475" y="77788"/>
                      <a:pt x="558006" y="7938"/>
                      <a:pt x="524669" y="3969"/>
                    </a:cubicBezTo>
                    <a:cubicBezTo>
                      <a:pt x="491332" y="0"/>
                      <a:pt x="547688" y="62706"/>
                      <a:pt x="486569" y="65881"/>
                    </a:cubicBezTo>
                    <a:cubicBezTo>
                      <a:pt x="425450" y="69056"/>
                      <a:pt x="193675" y="24606"/>
                      <a:pt x="157956" y="27781"/>
                    </a:cubicBezTo>
                    <a:close/>
                  </a:path>
                </a:pathLst>
              </a:custGeom>
              <a:noFill/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Freeform 129"/>
              <p:cNvSpPr/>
              <p:nvPr/>
            </p:nvSpPr>
            <p:spPr>
              <a:xfrm>
                <a:off x="1921669" y="1992313"/>
                <a:ext cx="1220788" cy="261937"/>
              </a:xfrm>
              <a:custGeom>
                <a:avLst/>
                <a:gdLst>
                  <a:gd name="connsiteX0" fmla="*/ 388144 w 1220788"/>
                  <a:gd name="connsiteY0" fmla="*/ 17462 h 261937"/>
                  <a:gd name="connsiteX1" fmla="*/ 297656 w 1220788"/>
                  <a:gd name="connsiteY1" fmla="*/ 112712 h 261937"/>
                  <a:gd name="connsiteX2" fmla="*/ 16669 w 1220788"/>
                  <a:gd name="connsiteY2" fmla="*/ 141287 h 261937"/>
                  <a:gd name="connsiteX3" fmla="*/ 397669 w 1220788"/>
                  <a:gd name="connsiteY3" fmla="*/ 160337 h 261937"/>
                  <a:gd name="connsiteX4" fmla="*/ 354806 w 1220788"/>
                  <a:gd name="connsiteY4" fmla="*/ 260350 h 261937"/>
                  <a:gd name="connsiteX5" fmla="*/ 697706 w 1220788"/>
                  <a:gd name="connsiteY5" fmla="*/ 169862 h 261937"/>
                  <a:gd name="connsiteX6" fmla="*/ 1131094 w 1220788"/>
                  <a:gd name="connsiteY6" fmla="*/ 227012 h 261937"/>
                  <a:gd name="connsiteX7" fmla="*/ 1188244 w 1220788"/>
                  <a:gd name="connsiteY7" fmla="*/ 150812 h 261937"/>
                  <a:gd name="connsiteX8" fmla="*/ 935831 w 1220788"/>
                  <a:gd name="connsiteY8" fmla="*/ 165100 h 261937"/>
                  <a:gd name="connsiteX9" fmla="*/ 907256 w 1220788"/>
                  <a:gd name="connsiteY9" fmla="*/ 3175 h 261937"/>
                  <a:gd name="connsiteX10" fmla="*/ 726281 w 1220788"/>
                  <a:gd name="connsiteY10" fmla="*/ 146050 h 261937"/>
                  <a:gd name="connsiteX11" fmla="*/ 611981 w 1220788"/>
                  <a:gd name="connsiteY11" fmla="*/ 65087 h 261937"/>
                  <a:gd name="connsiteX12" fmla="*/ 507206 w 1220788"/>
                  <a:gd name="connsiteY12" fmla="*/ 112712 h 261937"/>
                  <a:gd name="connsiteX13" fmla="*/ 388144 w 1220788"/>
                  <a:gd name="connsiteY13" fmla="*/ 17462 h 261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20788" h="261937">
                    <a:moveTo>
                      <a:pt x="388144" y="17462"/>
                    </a:moveTo>
                    <a:cubicBezTo>
                      <a:pt x="353219" y="17462"/>
                      <a:pt x="359568" y="92075"/>
                      <a:pt x="297656" y="112712"/>
                    </a:cubicBezTo>
                    <a:cubicBezTo>
                      <a:pt x="235744" y="133349"/>
                      <a:pt x="0" y="133350"/>
                      <a:pt x="16669" y="141287"/>
                    </a:cubicBezTo>
                    <a:cubicBezTo>
                      <a:pt x="33338" y="149224"/>
                      <a:pt x="341313" y="140493"/>
                      <a:pt x="397669" y="160337"/>
                    </a:cubicBezTo>
                    <a:cubicBezTo>
                      <a:pt x="454025" y="180181"/>
                      <a:pt x="304800" y="258763"/>
                      <a:pt x="354806" y="260350"/>
                    </a:cubicBezTo>
                    <a:cubicBezTo>
                      <a:pt x="404812" y="261937"/>
                      <a:pt x="568325" y="175418"/>
                      <a:pt x="697706" y="169862"/>
                    </a:cubicBezTo>
                    <a:cubicBezTo>
                      <a:pt x="827087" y="164306"/>
                      <a:pt x="1049338" y="230187"/>
                      <a:pt x="1131094" y="227012"/>
                    </a:cubicBezTo>
                    <a:cubicBezTo>
                      <a:pt x="1212850" y="223837"/>
                      <a:pt x="1220788" y="161131"/>
                      <a:pt x="1188244" y="150812"/>
                    </a:cubicBezTo>
                    <a:cubicBezTo>
                      <a:pt x="1155700" y="140493"/>
                      <a:pt x="982662" y="189706"/>
                      <a:pt x="935831" y="165100"/>
                    </a:cubicBezTo>
                    <a:cubicBezTo>
                      <a:pt x="889000" y="140494"/>
                      <a:pt x="942181" y="6350"/>
                      <a:pt x="907256" y="3175"/>
                    </a:cubicBezTo>
                    <a:cubicBezTo>
                      <a:pt x="872331" y="0"/>
                      <a:pt x="775494" y="135731"/>
                      <a:pt x="726281" y="146050"/>
                    </a:cubicBezTo>
                    <a:cubicBezTo>
                      <a:pt x="677068" y="156369"/>
                      <a:pt x="648493" y="70643"/>
                      <a:pt x="611981" y="65087"/>
                    </a:cubicBezTo>
                    <a:cubicBezTo>
                      <a:pt x="575469" y="59531"/>
                      <a:pt x="542925" y="119856"/>
                      <a:pt x="507206" y="112712"/>
                    </a:cubicBezTo>
                    <a:cubicBezTo>
                      <a:pt x="471487" y="105568"/>
                      <a:pt x="423069" y="17462"/>
                      <a:pt x="388144" y="17462"/>
                    </a:cubicBezTo>
                    <a:close/>
                  </a:path>
                </a:pathLst>
              </a:custGeom>
              <a:noFill/>
              <a:ln w="12700">
                <a:solidFill>
                  <a:srgbClr val="00B05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66663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4" grpId="0"/>
      <p:bldP spid="105" grpId="0"/>
      <p:bldP spid="113" grpId="0" animBg="1"/>
      <p:bldP spid="114" grpId="0" animBg="1"/>
      <p:bldP spid="110" grpId="0" animBg="1"/>
      <p:bldP spid="112" grpId="0" animBg="1"/>
      <p:bldP spid="115" grpId="0" animBg="1"/>
      <p:bldP spid="116" grpId="0"/>
      <p:bldP spid="1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 smtClean="0"/>
              <a:t>2) Clever / smart / wise cities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925193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6512" y="-99392"/>
            <a:ext cx="91805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CLIMATE-PROOF CITY: CARBON CYCLE</a:t>
            </a:r>
            <a:endParaRPr lang="en-GB" sz="2800" b="1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581" t="25000" r="12035" b="3012"/>
          <a:stretch/>
        </p:blipFill>
        <p:spPr>
          <a:xfrm rot="5400000">
            <a:off x="1902534" y="38616"/>
            <a:ext cx="5534682" cy="705678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995936" y="3140968"/>
            <a:ext cx="3168352" cy="1584176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2641898" y="2348880"/>
            <a:ext cx="5876428" cy="3168352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1014264" y="1393612"/>
            <a:ext cx="9436496" cy="5004484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-108520" y="2977788"/>
            <a:ext cx="1906522" cy="523220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Fossil fuel extraction &amp;  fugitive emissions</a:t>
            </a:r>
            <a:endParaRPr lang="en-GB" sz="1400" dirty="0"/>
          </a:p>
        </p:txBody>
      </p:sp>
      <p:sp>
        <p:nvSpPr>
          <p:cNvPr id="16" name="Text Box 47"/>
          <p:cNvSpPr txBox="1">
            <a:spLocks noChangeArrowheads="1"/>
          </p:cNvSpPr>
          <p:nvPr/>
        </p:nvSpPr>
        <p:spPr bwMode="auto">
          <a:xfrm>
            <a:off x="395536" y="1753652"/>
            <a:ext cx="19065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Aviation CO2 &amp; other radiative forcing</a:t>
            </a:r>
            <a:endParaRPr lang="en-GB" sz="1400" dirty="0"/>
          </a:p>
        </p:txBody>
      </p:sp>
      <p:sp>
        <p:nvSpPr>
          <p:cNvPr id="17" name="Text Box 47"/>
          <p:cNvSpPr txBox="1">
            <a:spLocks noChangeArrowheads="1"/>
          </p:cNvSpPr>
          <p:nvPr/>
        </p:nvSpPr>
        <p:spPr bwMode="auto">
          <a:xfrm>
            <a:off x="-125677" y="3645024"/>
            <a:ext cx="1601333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Inbound marine shipping: direct &amp; embodied CO2</a:t>
            </a:r>
            <a:endParaRPr lang="en-GB" sz="1400" dirty="0"/>
          </a:p>
        </p:txBody>
      </p:sp>
      <p:sp>
        <p:nvSpPr>
          <p:cNvPr id="19" name="Text Box 47"/>
          <p:cNvSpPr txBox="1">
            <a:spLocks noChangeArrowheads="1"/>
          </p:cNvSpPr>
          <p:nvPr/>
        </p:nvSpPr>
        <p:spPr bwMode="auto">
          <a:xfrm>
            <a:off x="-125677" y="4671720"/>
            <a:ext cx="1601333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Outbound marine shipping: direct &amp; embodied CO2</a:t>
            </a:r>
            <a:endParaRPr lang="en-GB" sz="1400" dirty="0"/>
          </a:p>
        </p:txBody>
      </p:sp>
      <p:sp>
        <p:nvSpPr>
          <p:cNvPr id="20" name="Text Box 47"/>
          <p:cNvSpPr txBox="1">
            <a:spLocks noChangeArrowheads="1"/>
          </p:cNvSpPr>
          <p:nvPr/>
        </p:nvSpPr>
        <p:spPr bwMode="auto">
          <a:xfrm>
            <a:off x="649254" y="6093296"/>
            <a:ext cx="19065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Fossil fuel reserves extracted </a:t>
            </a:r>
            <a:endParaRPr lang="en-GB" sz="1400" dirty="0"/>
          </a:p>
        </p:txBody>
      </p:sp>
      <p:sp>
        <p:nvSpPr>
          <p:cNvPr id="21" name="Text Box 47"/>
          <p:cNvSpPr txBox="1">
            <a:spLocks noChangeArrowheads="1"/>
          </p:cNvSpPr>
          <p:nvPr/>
        </p:nvSpPr>
        <p:spPr bwMode="auto">
          <a:xfrm>
            <a:off x="1907704" y="6362164"/>
            <a:ext cx="21602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Carbon capture &amp; storage in fossil fuel formations</a:t>
            </a:r>
            <a:endParaRPr lang="en-GB" sz="1400" dirty="0"/>
          </a:p>
        </p:txBody>
      </p:sp>
      <p:sp>
        <p:nvSpPr>
          <p:cNvPr id="22" name="Text Box 47"/>
          <p:cNvSpPr txBox="1">
            <a:spLocks noChangeArrowheads="1"/>
          </p:cNvSpPr>
          <p:nvPr/>
        </p:nvSpPr>
        <p:spPr bwMode="auto">
          <a:xfrm>
            <a:off x="5652120" y="6093296"/>
            <a:ext cx="2448272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Carbon long term storage  in buildings, urban infrastructure, durable products.</a:t>
            </a:r>
            <a:endParaRPr lang="en-GB" sz="1400" dirty="0"/>
          </a:p>
        </p:txBody>
      </p:sp>
      <p:sp>
        <p:nvSpPr>
          <p:cNvPr id="23" name="Text Box 47"/>
          <p:cNvSpPr txBox="1">
            <a:spLocks noChangeArrowheads="1"/>
          </p:cNvSpPr>
          <p:nvPr/>
        </p:nvSpPr>
        <p:spPr bwMode="auto">
          <a:xfrm>
            <a:off x="7330702" y="1897668"/>
            <a:ext cx="1849810" cy="523220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CO2 sequestered in forestry, soil &amp; land</a:t>
            </a:r>
            <a:endParaRPr lang="en-GB" sz="1400" dirty="0"/>
          </a:p>
        </p:txBody>
      </p:sp>
      <p:sp>
        <p:nvSpPr>
          <p:cNvPr id="25" name="Text Box 47"/>
          <p:cNvSpPr txBox="1">
            <a:spLocks noChangeArrowheads="1"/>
          </p:cNvSpPr>
          <p:nvPr/>
        </p:nvSpPr>
        <p:spPr bwMode="auto">
          <a:xfrm>
            <a:off x="7446590" y="3717032"/>
            <a:ext cx="1733922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Domestic building in/direct CO2 &amp; supply chain</a:t>
            </a:r>
            <a:endParaRPr lang="en-GB" sz="1400" dirty="0"/>
          </a:p>
        </p:txBody>
      </p:sp>
      <p:sp>
        <p:nvSpPr>
          <p:cNvPr id="26" name="Text Box 47"/>
          <p:cNvSpPr txBox="1">
            <a:spLocks noChangeArrowheads="1"/>
          </p:cNvSpPr>
          <p:nvPr/>
        </p:nvSpPr>
        <p:spPr bwMode="auto">
          <a:xfrm>
            <a:off x="1619672" y="1393612"/>
            <a:ext cx="19065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Agriculture CO2 &amp; other GHG</a:t>
            </a:r>
            <a:endParaRPr lang="en-GB" sz="1400" dirty="0"/>
          </a:p>
        </p:txBody>
      </p:sp>
      <p:sp>
        <p:nvSpPr>
          <p:cNvPr id="27" name="Text Box 47"/>
          <p:cNvSpPr txBox="1">
            <a:spLocks noChangeArrowheads="1"/>
          </p:cNvSpPr>
          <p:nvPr/>
        </p:nvSpPr>
        <p:spPr bwMode="auto">
          <a:xfrm>
            <a:off x="7273990" y="2564904"/>
            <a:ext cx="1906522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Commercial in/direct CO2 &amp; downstream climate responsibility</a:t>
            </a:r>
            <a:endParaRPr lang="en-GB" sz="1400" dirty="0"/>
          </a:p>
        </p:txBody>
      </p:sp>
      <p:sp>
        <p:nvSpPr>
          <p:cNvPr id="30" name="Text Box 47"/>
          <p:cNvSpPr txBox="1">
            <a:spLocks noChangeArrowheads="1"/>
          </p:cNvSpPr>
          <p:nvPr/>
        </p:nvSpPr>
        <p:spPr bwMode="auto">
          <a:xfrm>
            <a:off x="7446590" y="5426640"/>
            <a:ext cx="1733922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Waste stream GHG &amp; embodied CO2 emissions</a:t>
            </a:r>
            <a:endParaRPr lang="en-GB" sz="1400" dirty="0"/>
          </a:p>
        </p:txBody>
      </p:sp>
      <p:sp>
        <p:nvSpPr>
          <p:cNvPr id="31" name="Text Box 47"/>
          <p:cNvSpPr txBox="1">
            <a:spLocks noChangeArrowheads="1"/>
          </p:cNvSpPr>
          <p:nvPr/>
        </p:nvSpPr>
        <p:spPr bwMode="auto">
          <a:xfrm>
            <a:off x="-36512" y="5410384"/>
            <a:ext cx="172819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Industrial production &amp; distribution in/direct CO2</a:t>
            </a:r>
            <a:endParaRPr lang="en-GB" sz="1400" dirty="0"/>
          </a:p>
        </p:txBody>
      </p:sp>
      <p:sp>
        <p:nvSpPr>
          <p:cNvPr id="34" name="Text Box 47"/>
          <p:cNvSpPr txBox="1">
            <a:spLocks noChangeArrowheads="1"/>
          </p:cNvSpPr>
          <p:nvPr/>
        </p:nvSpPr>
        <p:spPr bwMode="auto">
          <a:xfrm>
            <a:off x="7452320" y="4562544"/>
            <a:ext cx="1733922" cy="738664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Urban transport / infrastructure in/direct CO2</a:t>
            </a:r>
            <a:endParaRPr lang="en-GB" sz="1400" dirty="0"/>
          </a:p>
        </p:txBody>
      </p:sp>
      <p:sp>
        <p:nvSpPr>
          <p:cNvPr id="35" name="Text Box 47"/>
          <p:cNvSpPr txBox="1">
            <a:spLocks noChangeArrowheads="1"/>
          </p:cNvSpPr>
          <p:nvPr/>
        </p:nvSpPr>
        <p:spPr bwMode="auto">
          <a:xfrm>
            <a:off x="43880" y="2348880"/>
            <a:ext cx="1906522" cy="523220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Energy conversion &amp; distribution system</a:t>
            </a:r>
            <a:endParaRPr lang="en-GB" sz="1400" dirty="0"/>
          </a:p>
        </p:txBody>
      </p:sp>
    </p:spTree>
    <p:extLst>
      <p:ext uri="{BB962C8B-B14F-4D97-AF65-F5344CB8AC3E}">
        <p14:creationId xmlns="" xmlns:p14="http://schemas.microsoft.com/office/powerpoint/2010/main" val="39026494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8" grpId="0" animBg="1"/>
      <p:bldP spid="15" grpId="0" build="p" animBg="1"/>
      <p:bldP spid="16" grpId="0" build="p"/>
      <p:bldP spid="17" grpId="0" build="p" animBg="1"/>
      <p:bldP spid="19" grpId="0" build="p" animBg="1"/>
      <p:bldP spid="20" grpId="0" build="p"/>
      <p:bldP spid="21" grpId="0" build="p"/>
      <p:bldP spid="22" grpId="0" build="p" animBg="1"/>
      <p:bldP spid="23" grpId="0" build="p" animBg="1"/>
      <p:bldP spid="25" grpId="0" build="p" animBg="1"/>
      <p:bldP spid="26" grpId="0" build="p"/>
      <p:bldP spid="27" grpId="0" build="p" animBg="1"/>
      <p:bldP spid="30" grpId="0" build="p" animBg="1"/>
      <p:bldP spid="31" grpId="0" build="p"/>
      <p:bldP spid="34" grpId="0" build="p" animBg="1"/>
      <p:bldP spid="35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477" t="7617" r="5287" b="52761"/>
          <a:stretch/>
        </p:blipFill>
        <p:spPr>
          <a:xfrm rot="5400000">
            <a:off x="5973688" y="2814464"/>
            <a:ext cx="1949152" cy="388843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732240" y="3761745"/>
            <a:ext cx="2411760" cy="282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062" t="7617" r="36257" b="56039"/>
          <a:stretch/>
        </p:blipFill>
        <p:spPr>
          <a:xfrm rot="5400000">
            <a:off x="6292122" y="1012675"/>
            <a:ext cx="1664936" cy="3566666"/>
          </a:xfrm>
          <a:prstGeom prst="ellipse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062" t="50266" b="10370"/>
          <a:stretch/>
        </p:blipFill>
        <p:spPr>
          <a:xfrm rot="5400000">
            <a:off x="458026" y="1982035"/>
            <a:ext cx="3927378" cy="38630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6512" y="25460"/>
            <a:ext cx="91805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EXAMPLE: “RETROFIT-3”:  OVERVIEW </a:t>
            </a:r>
            <a:endParaRPr lang="en-GB" sz="2800" b="1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062" t="13270" r="48516" b="70946"/>
          <a:stretch/>
        </p:blipFill>
        <p:spPr>
          <a:xfrm rot="5400000">
            <a:off x="7164762" y="1625385"/>
            <a:ext cx="899983" cy="154900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1520" y="712247"/>
            <a:ext cx="4101742" cy="3404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</a:rPr>
              <a:t>LINEAR MODEL: “UK GREEN DEAL 2013”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1124744"/>
            <a:ext cx="2286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Housing &amp; other buildings are financial objects without connections. 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5406315"/>
            <a:ext cx="1764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Glasshouse conservatory is heated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5496" y="4581128"/>
            <a:ext cx="1170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Waste is sent to landfill </a:t>
            </a:r>
            <a:endParaRPr lang="en-GB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655676" y="5694347"/>
            <a:ext cx="1764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Lifestyle includes high power cars &amp; long haul flights</a:t>
            </a:r>
            <a:endParaRPr lang="en-GB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537774" y="1340768"/>
            <a:ext cx="17641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Apartments have split incentive barriers to efficiency</a:t>
            </a:r>
            <a:endParaRPr lang="en-GB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07504" y="2958043"/>
            <a:ext cx="2286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Houses are dis-connected from neighbours. </a:t>
            </a:r>
            <a:endParaRPr lang="en-GB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879812" y="3212976"/>
            <a:ext cx="1422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Unplanned ventilation loses heat </a:t>
            </a:r>
            <a:endParaRPr lang="en-GB" sz="1600" dirty="0"/>
          </a:p>
        </p:txBody>
      </p:sp>
      <p:sp>
        <p:nvSpPr>
          <p:cNvPr id="17" name="Rectangle 16"/>
          <p:cNvSpPr/>
          <p:nvPr/>
        </p:nvSpPr>
        <p:spPr>
          <a:xfrm>
            <a:off x="4788025" y="712247"/>
            <a:ext cx="4104455" cy="3404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</a:rPr>
              <a:t>SYNERGISTIC  MODEL: “GREEN DEAL 3.0” 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52020" y="1271662"/>
            <a:ext cx="4284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Physical building is inter-connected with ecology, finance, social, policy, technology value systems</a:t>
            </a:r>
            <a:endParaRPr lang="en-GB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4283968" y="2003356"/>
            <a:ext cx="14401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 digital ‘platform’ (eBay / wiki / Amazon / FB </a:t>
            </a:r>
            <a:r>
              <a:rPr lang="en-GB" sz="1600" dirty="0" err="1" smtClean="0"/>
              <a:t>etc</a:t>
            </a:r>
            <a:r>
              <a:rPr lang="en-GB" sz="1600" dirty="0" smtClean="0"/>
              <a:t>, is the information connection</a:t>
            </a:r>
            <a:endParaRPr lang="en-GB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7380312" y="3761745"/>
            <a:ext cx="17281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 human ‘market-place’ is where people play the role of agents /entrepreneurs /intermediaries / </a:t>
            </a:r>
            <a:r>
              <a:rPr lang="en-GB" sz="1600" dirty="0" err="1" smtClean="0"/>
              <a:t>creatives</a:t>
            </a:r>
            <a:r>
              <a:rPr lang="en-GB" sz="1600" dirty="0" smtClean="0"/>
              <a:t> </a:t>
            </a:r>
            <a:endParaRPr lang="en-GB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5004048" y="5736158"/>
            <a:ext cx="3096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household is fully integrated: waste, energy supply, ventilation, heat storage, waste recycling, personal transport</a:t>
            </a:r>
            <a:endParaRPr lang="en-GB" sz="1600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22" t="4745" r="10868"/>
          <a:stretch/>
        </p:blipFill>
        <p:spPr bwMode="auto">
          <a:xfrm>
            <a:off x="6014880" y="2536440"/>
            <a:ext cx="2229528" cy="96324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081098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2008" y="2011822"/>
            <a:ext cx="4355976" cy="3326375"/>
            <a:chOff x="72008" y="3668007"/>
            <a:chExt cx="4355976" cy="3326375"/>
          </a:xfrm>
        </p:grpSpPr>
        <p:sp>
          <p:nvSpPr>
            <p:cNvPr id="211" name="Rectangle 210"/>
            <p:cNvSpPr/>
            <p:nvPr/>
          </p:nvSpPr>
          <p:spPr>
            <a:xfrm>
              <a:off x="72008" y="3683091"/>
              <a:ext cx="4355976" cy="3267743"/>
            </a:xfrm>
            <a:prstGeom prst="rect">
              <a:avLst/>
            </a:prstGeom>
            <a:solidFill>
              <a:schemeClr val="accent5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" name="Group 426"/>
            <p:cNvGrpSpPr/>
            <p:nvPr/>
          </p:nvGrpSpPr>
          <p:grpSpPr>
            <a:xfrm>
              <a:off x="539552" y="4301454"/>
              <a:ext cx="3744416" cy="1713276"/>
              <a:chOff x="323528" y="4162090"/>
              <a:chExt cx="3960440" cy="1844282"/>
            </a:xfrm>
          </p:grpSpPr>
          <p:sp>
            <p:nvSpPr>
              <p:cNvPr id="112" name="Oval 111"/>
              <p:cNvSpPr/>
              <p:nvPr/>
            </p:nvSpPr>
            <p:spPr>
              <a:xfrm>
                <a:off x="3322259" y="4556427"/>
                <a:ext cx="871600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Social / 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commun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3412368" y="4912125"/>
                <a:ext cx="871600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Public housing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3322259" y="5268648"/>
                <a:ext cx="871600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Private housing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323528" y="4858005"/>
                <a:ext cx="86497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err="1" smtClean="0">
                    <a:solidFill>
                      <a:schemeClr val="tx1"/>
                    </a:solidFill>
                  </a:rPr>
                  <a:t>Profes-sions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35709" y="5253168"/>
                <a:ext cx="86497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Finance &amp; 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devt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1864261" y="4162090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Govern-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ment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2653006" y="4162090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Public service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1075512" y="4162090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Civic &amp; society 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1864261" y="5624347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Infra-structure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2653006" y="5624347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Labour &amp; skills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1075512" y="5624347"/>
                <a:ext cx="89442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Construction 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435710" y="4482192"/>
                <a:ext cx="864971" cy="382025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Science / tech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4" name="Rectangle 123"/>
            <p:cNvSpPr/>
            <p:nvPr/>
          </p:nvSpPr>
          <p:spPr>
            <a:xfrm>
              <a:off x="366733" y="3997537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Piecemeal design approach </a:t>
              </a: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1072411" y="3708783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media &amp; public sceptics</a:t>
              </a: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893302" y="3708783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300" dirty="0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714194" y="3708783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300" dirty="0" smtClean="0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3625194" y="3925529"/>
              <a:ext cx="658774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Public housing in a mess</a:t>
              </a:r>
              <a:endParaRPr lang="en-GB" sz="1300" dirty="0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1920319" y="3668007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err="1" smtClean="0"/>
                <a:t>Disconnec</a:t>
              </a:r>
              <a:r>
                <a:rPr lang="en-GB" sz="1300" dirty="0" smtClean="0"/>
                <a:t>-ted </a:t>
              </a:r>
              <a:r>
                <a:rPr lang="en-GB" sz="1300" dirty="0"/>
                <a:t>‘year zero</a:t>
              </a:r>
              <a:r>
                <a:rPr lang="en-GB" sz="1300" dirty="0" smtClean="0"/>
                <a:t>’ policy</a:t>
              </a:r>
              <a:endParaRPr lang="en-GB" sz="1300" dirty="0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251520" y="5654690"/>
              <a:ext cx="820891" cy="102588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High finance charges &amp; costs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1043608" y="5942722"/>
              <a:ext cx="820891" cy="74635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low take-up, </a:t>
              </a:r>
              <a:r>
                <a:rPr lang="en-GB" sz="1300" dirty="0" err="1" smtClean="0"/>
                <a:t>frag-mentation</a:t>
              </a:r>
              <a:endParaRPr lang="en-GB" sz="1300" dirty="0" smtClean="0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1893302" y="6248027"/>
              <a:ext cx="820891" cy="74635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300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714194" y="6014730"/>
              <a:ext cx="758324" cy="74635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Skills gap, job insecurity</a:t>
              </a: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3485633" y="5654690"/>
              <a:ext cx="798335" cy="99781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Private HH inform-</a:t>
              </a:r>
              <a:r>
                <a:rPr lang="en-GB" sz="1300" dirty="0" err="1" smtClean="0"/>
                <a:t>ation</a:t>
              </a:r>
              <a:r>
                <a:rPr lang="en-GB" sz="1300" dirty="0" smtClean="0"/>
                <a:t> gaps &amp; inertia </a:t>
              </a:r>
              <a:endParaRPr lang="en-GB" sz="1300" dirty="0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1920319" y="6086738"/>
              <a:ext cx="806972" cy="74635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Top-down, distrust, uncertain</a:t>
              </a:r>
              <a:endParaRPr lang="en-GB" sz="1300" dirty="0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2771800" y="3709505"/>
              <a:ext cx="820891" cy="57703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Unstable &amp; under-funded</a:t>
              </a:r>
              <a:endParaRPr lang="en-GB" sz="1300" dirty="0"/>
            </a:p>
          </p:txBody>
        </p:sp>
        <p:cxnSp>
          <p:nvCxnSpPr>
            <p:cNvPr id="470" name="Shape 175"/>
            <p:cNvCxnSpPr>
              <a:stCxn id="128" idx="3"/>
              <a:endCxn id="113" idx="6"/>
            </p:cNvCxnSpPr>
            <p:nvPr/>
          </p:nvCxnSpPr>
          <p:spPr>
            <a:xfrm>
              <a:off x="4283968" y="4214046"/>
              <a:ext cx="12700" cy="961609"/>
            </a:xfrm>
            <a:prstGeom prst="curvedConnector3">
              <a:avLst>
                <a:gd name="adj1" fmla="val 525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hape 175"/>
            <p:cNvCxnSpPr>
              <a:stCxn id="124" idx="1"/>
              <a:endCxn id="115" idx="2"/>
            </p:cNvCxnSpPr>
            <p:nvPr/>
          </p:nvCxnSpPr>
          <p:spPr>
            <a:xfrm rot="10800000" flipH="1" flipV="1">
              <a:off x="366732" y="4286054"/>
              <a:ext cx="172819" cy="839326"/>
            </a:xfrm>
            <a:prstGeom prst="curvedConnector3">
              <a:avLst>
                <a:gd name="adj1" fmla="val -5512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Oval 491"/>
            <p:cNvSpPr/>
            <p:nvPr/>
          </p:nvSpPr>
          <p:spPr>
            <a:xfrm>
              <a:off x="1331640" y="4691202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" name="Group 107"/>
            <p:cNvGrpSpPr/>
            <p:nvPr/>
          </p:nvGrpSpPr>
          <p:grpSpPr>
            <a:xfrm>
              <a:off x="1362067" y="4623406"/>
              <a:ext cx="2057805" cy="1075909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94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5" name="Oval 494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6" name="Oval 495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7" name="Oval 496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8" name="Oval 497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9" name="Oval 498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0" name="Oval 499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1" name="Oval 500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2" name="Oval 501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3" name="Oval 502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4" name="Oval 503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05" name="Oval 504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cxnSp>
          <p:nvCxnSpPr>
            <p:cNvPr id="506" name="Shape 175"/>
            <p:cNvCxnSpPr>
              <a:stCxn id="501" idx="5"/>
              <a:endCxn id="496" idx="3"/>
            </p:cNvCxnSpPr>
            <p:nvPr/>
          </p:nvCxnSpPr>
          <p:spPr>
            <a:xfrm rot="5400000" flipH="1" flipV="1">
              <a:off x="2385765" y="4358287"/>
              <a:ext cx="3293" cy="813655"/>
            </a:xfrm>
            <a:prstGeom prst="curvedConnector3">
              <a:avLst>
                <a:gd name="adj1" fmla="val -7346219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hape 175"/>
            <p:cNvCxnSpPr>
              <a:stCxn id="501" idx="4"/>
              <a:endCxn id="503" idx="6"/>
            </p:cNvCxnSpPr>
            <p:nvPr/>
          </p:nvCxnSpPr>
          <p:spPr>
            <a:xfrm rot="5400000">
              <a:off x="1537565" y="4778544"/>
              <a:ext cx="379985" cy="38304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hape 507"/>
            <p:cNvCxnSpPr>
              <a:stCxn id="498" idx="0"/>
              <a:endCxn id="499" idx="6"/>
            </p:cNvCxnSpPr>
            <p:nvPr/>
          </p:nvCxnSpPr>
          <p:spPr>
            <a:xfrm rot="16200000" flipV="1">
              <a:off x="1723912" y="5350131"/>
              <a:ext cx="126264" cy="25720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hape 175"/>
            <p:cNvCxnSpPr>
              <a:stCxn id="495" idx="2"/>
              <a:endCxn id="499" idx="6"/>
            </p:cNvCxnSpPr>
            <p:nvPr/>
          </p:nvCxnSpPr>
          <p:spPr>
            <a:xfrm rot="10800000" flipV="1">
              <a:off x="1658444" y="5406438"/>
              <a:ext cx="1459563" cy="916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hape 175"/>
            <p:cNvCxnSpPr>
              <a:stCxn id="495" idx="2"/>
              <a:endCxn id="498" idx="7"/>
            </p:cNvCxnSpPr>
            <p:nvPr/>
          </p:nvCxnSpPr>
          <p:spPr>
            <a:xfrm rot="10800000" flipV="1">
              <a:off x="1977152" y="5406439"/>
              <a:ext cx="1140854" cy="14873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hape 175"/>
            <p:cNvCxnSpPr>
              <a:stCxn id="497" idx="1"/>
              <a:endCxn id="498" idx="7"/>
            </p:cNvCxnSpPr>
            <p:nvPr/>
          </p:nvCxnSpPr>
          <p:spPr>
            <a:xfrm rot="16200000" flipV="1">
              <a:off x="2387834" y="5144493"/>
              <a:ext cx="782" cy="822146"/>
            </a:xfrm>
            <a:prstGeom prst="curvedConnector3">
              <a:avLst>
                <a:gd name="adj1" fmla="val 3103491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hape 175"/>
            <p:cNvCxnSpPr>
              <a:stCxn id="494" idx="3"/>
              <a:endCxn id="502" idx="2"/>
            </p:cNvCxnSpPr>
            <p:nvPr/>
          </p:nvCxnSpPr>
          <p:spPr>
            <a:xfrm rot="16200000" flipH="1">
              <a:off x="3088366" y="5000889"/>
              <a:ext cx="212654" cy="10242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hape 175"/>
            <p:cNvCxnSpPr>
              <a:stCxn id="505" idx="3"/>
              <a:endCxn id="496" idx="2"/>
            </p:cNvCxnSpPr>
            <p:nvPr/>
          </p:nvCxnSpPr>
          <p:spPr>
            <a:xfrm rot="16200000" flipH="1">
              <a:off x="2530510" y="4493079"/>
              <a:ext cx="30345" cy="44616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hape 175"/>
            <p:cNvCxnSpPr>
              <a:stCxn id="500" idx="6"/>
              <a:endCxn id="505" idx="3"/>
            </p:cNvCxnSpPr>
            <p:nvPr/>
          </p:nvCxnSpPr>
          <p:spPr>
            <a:xfrm flipV="1">
              <a:off x="1658443" y="4700988"/>
              <a:ext cx="664159" cy="21020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hape 175"/>
            <p:cNvCxnSpPr>
              <a:stCxn id="503" idx="6"/>
              <a:endCxn id="498" idx="0"/>
            </p:cNvCxnSpPr>
            <p:nvPr/>
          </p:nvCxnSpPr>
          <p:spPr>
            <a:xfrm>
              <a:off x="1536037" y="5160057"/>
              <a:ext cx="379607" cy="381807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hape 175"/>
            <p:cNvCxnSpPr>
              <a:stCxn id="496" idx="4"/>
              <a:endCxn id="494" idx="2"/>
            </p:cNvCxnSpPr>
            <p:nvPr/>
          </p:nvCxnSpPr>
          <p:spPr>
            <a:xfrm rot="16200000" flipH="1">
              <a:off x="2918448" y="4714079"/>
              <a:ext cx="136858" cy="262258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hape 175"/>
            <p:cNvCxnSpPr>
              <a:stCxn id="505" idx="3"/>
              <a:endCxn id="504" idx="0"/>
            </p:cNvCxnSpPr>
            <p:nvPr/>
          </p:nvCxnSpPr>
          <p:spPr>
            <a:xfrm rot="16200000" flipH="1">
              <a:off x="1900450" y="5123139"/>
              <a:ext cx="907434" cy="6313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Curved Connector 470"/>
            <p:cNvCxnSpPr>
              <a:endCxn id="505" idx="5"/>
            </p:cNvCxnSpPr>
            <p:nvPr/>
          </p:nvCxnSpPr>
          <p:spPr>
            <a:xfrm rot="10800000">
              <a:off x="2445618" y="4700988"/>
              <a:ext cx="830238" cy="494270"/>
            </a:xfrm>
            <a:prstGeom prst="curvedConnector2">
              <a:avLst/>
            </a:prstGeom>
            <a:ln w="38100">
              <a:solidFill>
                <a:schemeClr val="accent6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Curved Connector 470"/>
            <p:cNvCxnSpPr>
              <a:stCxn id="495" idx="2"/>
              <a:endCxn id="499" idx="6"/>
            </p:cNvCxnSpPr>
            <p:nvPr/>
          </p:nvCxnSpPr>
          <p:spPr>
            <a:xfrm rot="10800000" flipV="1">
              <a:off x="1658444" y="5406438"/>
              <a:ext cx="1459563" cy="9161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Curved Connector 470"/>
            <p:cNvCxnSpPr>
              <a:stCxn id="495" idx="2"/>
              <a:endCxn id="499" idx="6"/>
            </p:cNvCxnSpPr>
            <p:nvPr/>
          </p:nvCxnSpPr>
          <p:spPr>
            <a:xfrm rot="10800000" flipV="1">
              <a:off x="1658444" y="5406438"/>
              <a:ext cx="1459563" cy="9161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accent6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Curved Connector 470"/>
            <p:cNvCxnSpPr>
              <a:stCxn id="497" idx="1"/>
              <a:endCxn id="503" idx="6"/>
            </p:cNvCxnSpPr>
            <p:nvPr/>
          </p:nvCxnSpPr>
          <p:spPr>
            <a:xfrm rot="16200000" flipV="1">
              <a:off x="1969718" y="4726376"/>
              <a:ext cx="395900" cy="1263261"/>
            </a:xfrm>
            <a:prstGeom prst="curvedConnector2">
              <a:avLst/>
            </a:prstGeom>
            <a:ln w="38100">
              <a:solidFill>
                <a:schemeClr val="accent6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Curved Connector 470"/>
            <p:cNvCxnSpPr>
              <a:stCxn id="498" idx="6"/>
              <a:endCxn id="505" idx="4"/>
            </p:cNvCxnSpPr>
            <p:nvPr/>
          </p:nvCxnSpPr>
          <p:spPr>
            <a:xfrm flipV="1">
              <a:off x="2002629" y="4714299"/>
              <a:ext cx="381481" cy="873012"/>
            </a:xfrm>
            <a:prstGeom prst="curvedConnector2">
              <a:avLst/>
            </a:prstGeom>
            <a:ln w="38100">
              <a:solidFill>
                <a:schemeClr val="accent6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urved Connector 470"/>
            <p:cNvCxnSpPr>
              <a:stCxn id="498" idx="0"/>
              <a:endCxn id="500" idx="6"/>
            </p:cNvCxnSpPr>
            <p:nvPr/>
          </p:nvCxnSpPr>
          <p:spPr>
            <a:xfrm rot="16200000" flipV="1">
              <a:off x="1471709" y="5097928"/>
              <a:ext cx="630670" cy="257201"/>
            </a:xfrm>
            <a:prstGeom prst="curvedConnector2">
              <a:avLst/>
            </a:prstGeom>
            <a:ln w="38100">
              <a:solidFill>
                <a:schemeClr val="accent6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0"/>
          <p:cNvGrpSpPr/>
          <p:nvPr/>
        </p:nvGrpSpPr>
        <p:grpSpPr>
          <a:xfrm>
            <a:off x="4680055" y="1982281"/>
            <a:ext cx="4502682" cy="3356992"/>
            <a:chOff x="4680055" y="3638466"/>
            <a:chExt cx="4502682" cy="3356992"/>
          </a:xfrm>
        </p:grpSpPr>
        <p:sp>
          <p:nvSpPr>
            <p:cNvPr id="523" name="Oval 522"/>
            <p:cNvSpPr/>
            <p:nvPr/>
          </p:nvSpPr>
          <p:spPr>
            <a:xfrm>
              <a:off x="5940152" y="4763211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0" name="Group 385"/>
            <p:cNvGrpSpPr/>
            <p:nvPr/>
          </p:nvGrpSpPr>
          <p:grpSpPr>
            <a:xfrm>
              <a:off x="5004048" y="4358546"/>
              <a:ext cx="4032448" cy="1741170"/>
              <a:chOff x="4756408" y="4195111"/>
              <a:chExt cx="4398432" cy="1822419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8082892" y="4584774"/>
                <a:ext cx="95565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Social / 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commun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8199184" y="4936255"/>
                <a:ext cx="95565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Public housing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8082892" y="5288552"/>
                <a:ext cx="95565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Private housing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756408" y="4882777"/>
                <a:ext cx="94838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err="1" smtClean="0">
                    <a:solidFill>
                      <a:schemeClr val="tx1"/>
                    </a:solidFill>
                  </a:rPr>
                  <a:t>Profes-sions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917970" y="5273255"/>
                <a:ext cx="94838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Finance &amp; 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devt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6484287" y="4195111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Govern-</a:t>
                </a:r>
                <a:r>
                  <a:rPr lang="en-GB" sz="1200" dirty="0" err="1" smtClean="0">
                    <a:solidFill>
                      <a:schemeClr val="tx1"/>
                    </a:solidFill>
                  </a:rPr>
                  <a:t>ment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7349097" y="4195111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Public services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5619473" y="4195111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Civic &amp; society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6484287" y="5640033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Infra-structure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7349097" y="5640033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Labour &amp; skills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5619473" y="5640033"/>
                <a:ext cx="980677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Construct ion 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917970" y="4511417"/>
                <a:ext cx="948386" cy="377497"/>
              </a:xfrm>
              <a:prstGeom prst="ellipse">
                <a:avLst/>
              </a:prstGeom>
              <a:solidFill>
                <a:srgbClr val="F8EBA0"/>
              </a:solidFill>
              <a:ln w="9525"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Science / tech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4680055" y="3926498"/>
              <a:ext cx="900057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building health mentor role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508104" y="3748808"/>
              <a:ext cx="900057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Positive media stories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516130" y="3748808"/>
              <a:ext cx="900057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3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52320" y="3710474"/>
              <a:ext cx="900057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Procurement for eco-</a:t>
              </a:r>
              <a:r>
                <a:rPr lang="en-GB" sz="1300" dirty="0" err="1" smtClean="0"/>
                <a:t>inno</a:t>
              </a:r>
              <a:r>
                <a:rPr lang="en-GB" sz="1300" dirty="0" smtClean="0"/>
                <a:t>-</a:t>
              </a:r>
              <a:r>
                <a:rPr lang="en-GB" sz="1300" dirty="0" err="1" smtClean="0"/>
                <a:t>vation</a:t>
              </a:r>
              <a:endParaRPr lang="en-GB" sz="1300" dirty="0" smtClean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460432" y="3964269"/>
              <a:ext cx="722305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trusted inter-</a:t>
              </a:r>
              <a:r>
                <a:rPr lang="en-GB" sz="1300" dirty="0" err="1" smtClean="0"/>
                <a:t>mediary</a:t>
              </a:r>
              <a:r>
                <a:rPr lang="en-GB" sz="1300" dirty="0" smtClean="0"/>
                <a:t> role </a:t>
              </a:r>
              <a:endParaRPr lang="en-GB" sz="13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444208" y="3638466"/>
              <a:ext cx="900057" cy="57019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Social collateral &amp; policy </a:t>
              </a:r>
              <a:r>
                <a:rPr lang="en-GB" sz="1300" dirty="0" err="1" smtClean="0"/>
                <a:t>intel</a:t>
              </a:r>
              <a:endParaRPr lang="en-GB" sz="13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680055" y="5582682"/>
              <a:ext cx="900057" cy="1013719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Mutual finance investment &amp; return 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36096" y="6302762"/>
              <a:ext cx="900057" cy="504056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community builder </a:t>
              </a:r>
            </a:p>
            <a:p>
              <a:pPr algn="ctr"/>
              <a:r>
                <a:rPr lang="en-GB" sz="1300" dirty="0" smtClean="0"/>
                <a:t>role 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516130" y="6257950"/>
              <a:ext cx="900057" cy="737508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GB" sz="13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246596" y="6230754"/>
              <a:ext cx="1141829" cy="737508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Performance / skills incentive SMEs &amp; workers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386199" y="5676821"/>
              <a:ext cx="722305" cy="985981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Proxy markets / incentives for savings</a:t>
              </a:r>
              <a:endParaRPr lang="en-GB" sz="13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300192" y="6213326"/>
              <a:ext cx="900057" cy="737508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300" dirty="0" smtClean="0"/>
                <a:t>Re-socialize utility firms as </a:t>
              </a:r>
              <a:r>
                <a:rPr lang="en-GB" sz="1300" dirty="0" err="1" smtClean="0"/>
                <a:t>mutuals</a:t>
              </a:r>
              <a:endParaRPr lang="en-GB" sz="1300" dirty="0"/>
            </a:p>
          </p:txBody>
        </p:sp>
        <p:grpSp>
          <p:nvGrpSpPr>
            <p:cNvPr id="31" name="Group 107"/>
            <p:cNvGrpSpPr/>
            <p:nvPr/>
          </p:nvGrpSpPr>
          <p:grpSpPr>
            <a:xfrm>
              <a:off x="5854712" y="4678793"/>
              <a:ext cx="2324312" cy="1119913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88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89" name="Oval 388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0" name="Oval 389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1" name="Oval 390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2" name="Oval 391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3" name="Oval 392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4" name="Oval 393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5" name="Oval 394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6" name="Oval 395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7" name="Oval 396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8" name="Oval 397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9" name="Oval 398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cxnSp>
          <p:nvCxnSpPr>
            <p:cNvPr id="400" name="Shape 175"/>
            <p:cNvCxnSpPr>
              <a:stCxn id="395" idx="5"/>
              <a:endCxn id="390" idx="3"/>
            </p:cNvCxnSpPr>
            <p:nvPr/>
          </p:nvCxnSpPr>
          <p:spPr>
            <a:xfrm rot="5400000" flipH="1" flipV="1">
              <a:off x="7011136" y="4366780"/>
              <a:ext cx="3428" cy="919034"/>
            </a:xfrm>
            <a:prstGeom prst="curvedConnector3">
              <a:avLst>
                <a:gd name="adj1" fmla="val -7072783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hape 175"/>
            <p:cNvCxnSpPr>
              <a:stCxn id="395" idx="4"/>
              <a:endCxn id="397" idx="6"/>
            </p:cNvCxnSpPr>
            <p:nvPr/>
          </p:nvCxnSpPr>
          <p:spPr>
            <a:xfrm rot="5400000">
              <a:off x="6069775" y="4823306"/>
              <a:ext cx="395525" cy="432648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hape 175"/>
            <p:cNvCxnSpPr>
              <a:stCxn id="392" idx="0"/>
              <a:endCxn id="393" idx="6"/>
            </p:cNvCxnSpPr>
            <p:nvPr/>
          </p:nvCxnSpPr>
          <p:spPr>
            <a:xfrm rot="16200000" flipV="1">
              <a:off x="6269014" y="5423846"/>
              <a:ext cx="131429" cy="29051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hape 175"/>
            <p:cNvCxnSpPr>
              <a:stCxn id="389" idx="2"/>
              <a:endCxn id="393" idx="6"/>
            </p:cNvCxnSpPr>
            <p:nvPr/>
          </p:nvCxnSpPr>
          <p:spPr>
            <a:xfrm rot="10800000" flipV="1">
              <a:off x="6189473" y="5493849"/>
              <a:ext cx="1648591" cy="9537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hape 175"/>
            <p:cNvCxnSpPr>
              <a:stCxn id="389" idx="2"/>
              <a:endCxn id="392" idx="7"/>
            </p:cNvCxnSpPr>
            <p:nvPr/>
          </p:nvCxnSpPr>
          <p:spPr>
            <a:xfrm rot="10800000" flipV="1">
              <a:off x="6549458" y="5493849"/>
              <a:ext cx="1288606" cy="154821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hape 175"/>
            <p:cNvCxnSpPr>
              <a:stCxn id="391" idx="1"/>
              <a:endCxn id="392" idx="7"/>
            </p:cNvCxnSpPr>
            <p:nvPr/>
          </p:nvCxnSpPr>
          <p:spPr>
            <a:xfrm rot="16200000" flipV="1">
              <a:off x="7013361" y="5184767"/>
              <a:ext cx="814" cy="928622"/>
            </a:xfrm>
            <a:prstGeom prst="curvedConnector3">
              <a:avLst>
                <a:gd name="adj1" fmla="val 2988562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hape 175"/>
            <p:cNvCxnSpPr>
              <a:stCxn id="388" idx="3"/>
              <a:endCxn id="396" idx="2"/>
            </p:cNvCxnSpPr>
            <p:nvPr/>
          </p:nvCxnSpPr>
          <p:spPr>
            <a:xfrm rot="16200000" flipH="1">
              <a:off x="7814005" y="5067177"/>
              <a:ext cx="221352" cy="11568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hape 175"/>
            <p:cNvCxnSpPr>
              <a:stCxn id="399" idx="3"/>
              <a:endCxn id="390" idx="2"/>
            </p:cNvCxnSpPr>
            <p:nvPr/>
          </p:nvCxnSpPr>
          <p:spPr>
            <a:xfrm rot="16200000" flipH="1">
              <a:off x="7175826" y="4523369"/>
              <a:ext cx="31586" cy="50394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hape 175"/>
            <p:cNvCxnSpPr>
              <a:stCxn id="394" idx="6"/>
              <a:endCxn id="399" idx="3"/>
            </p:cNvCxnSpPr>
            <p:nvPr/>
          </p:nvCxnSpPr>
          <p:spPr>
            <a:xfrm flipV="1">
              <a:off x="6189472" y="4759548"/>
              <a:ext cx="750175" cy="218802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hape 175"/>
            <p:cNvCxnSpPr>
              <a:stCxn id="397" idx="6"/>
              <a:endCxn id="392" idx="0"/>
            </p:cNvCxnSpPr>
            <p:nvPr/>
          </p:nvCxnSpPr>
          <p:spPr>
            <a:xfrm>
              <a:off x="6051213" y="5237392"/>
              <a:ext cx="428771" cy="397424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hape 175"/>
            <p:cNvCxnSpPr>
              <a:stCxn id="390" idx="4"/>
              <a:endCxn id="388" idx="2"/>
            </p:cNvCxnSpPr>
            <p:nvPr/>
          </p:nvCxnSpPr>
          <p:spPr>
            <a:xfrm rot="16200000" flipH="1">
              <a:off x="7618725" y="4761555"/>
              <a:ext cx="142454" cy="29622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hape 175"/>
            <p:cNvCxnSpPr>
              <a:stCxn id="399" idx="3"/>
              <a:endCxn id="398" idx="0"/>
            </p:cNvCxnSpPr>
            <p:nvPr/>
          </p:nvCxnSpPr>
          <p:spPr>
            <a:xfrm rot="16200000" flipH="1">
              <a:off x="6503027" y="5196168"/>
              <a:ext cx="944548" cy="71308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Curved Connector 470"/>
            <p:cNvCxnSpPr>
              <a:stCxn id="396" idx="2"/>
              <a:endCxn id="399" idx="4"/>
            </p:cNvCxnSpPr>
            <p:nvPr/>
          </p:nvCxnSpPr>
          <p:spPr>
            <a:xfrm rot="10800000">
              <a:off x="7009122" y="4773403"/>
              <a:ext cx="973403" cy="462292"/>
            </a:xfrm>
            <a:prstGeom prst="curvedConnector2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Curved Connector 470"/>
            <p:cNvCxnSpPr>
              <a:stCxn id="389" idx="1"/>
              <a:endCxn id="397" idx="6"/>
            </p:cNvCxnSpPr>
            <p:nvPr/>
          </p:nvCxnSpPr>
          <p:spPr>
            <a:xfrm rot="16200000" flipV="1">
              <a:off x="6847522" y="4441082"/>
              <a:ext cx="223008" cy="1815627"/>
            </a:xfrm>
            <a:prstGeom prst="curvedConnector2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Curved Connector 470"/>
            <p:cNvCxnSpPr>
              <a:stCxn id="391" idx="0"/>
              <a:endCxn id="390" idx="4"/>
            </p:cNvCxnSpPr>
            <p:nvPr/>
          </p:nvCxnSpPr>
          <p:spPr>
            <a:xfrm rot="16200000" flipV="1">
              <a:off x="7146103" y="5234178"/>
              <a:ext cx="797191" cy="5712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Curved Connector 470"/>
            <p:cNvCxnSpPr>
              <a:stCxn id="394" idx="5"/>
              <a:endCxn id="390" idx="4"/>
            </p:cNvCxnSpPr>
            <p:nvPr/>
          </p:nvCxnSpPr>
          <p:spPr>
            <a:xfrm rot="5400000" flipH="1" flipV="1">
              <a:off x="6764587" y="4234546"/>
              <a:ext cx="173361" cy="1381147"/>
            </a:xfrm>
            <a:prstGeom prst="curvedConnector3">
              <a:avLst>
                <a:gd name="adj1" fmla="val -139856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Curved Connector 470"/>
            <p:cNvCxnSpPr>
              <a:stCxn id="394" idx="5"/>
              <a:endCxn id="391" idx="1"/>
            </p:cNvCxnSpPr>
            <p:nvPr/>
          </p:nvCxnSpPr>
          <p:spPr>
            <a:xfrm rot="16200000" flipH="1">
              <a:off x="6500544" y="4671949"/>
              <a:ext cx="637685" cy="1317385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Curved Connector 470"/>
            <p:cNvCxnSpPr>
              <a:stCxn id="397" idx="6"/>
              <a:endCxn id="399" idx="4"/>
            </p:cNvCxnSpPr>
            <p:nvPr/>
          </p:nvCxnSpPr>
          <p:spPr>
            <a:xfrm flipV="1">
              <a:off x="6051213" y="4773403"/>
              <a:ext cx="957908" cy="463989"/>
            </a:xfrm>
            <a:prstGeom prst="curvedConnector2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Curved Connector 470"/>
            <p:cNvCxnSpPr>
              <a:stCxn id="396" idx="2"/>
              <a:endCxn id="389" idx="1"/>
            </p:cNvCxnSpPr>
            <p:nvPr/>
          </p:nvCxnSpPr>
          <p:spPr>
            <a:xfrm rot="10800000" flipV="1">
              <a:off x="7866842" y="5235694"/>
              <a:ext cx="115683" cy="224705"/>
            </a:xfrm>
            <a:prstGeom prst="curvedConnector2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Curved Connector 470"/>
            <p:cNvCxnSpPr>
              <a:stCxn id="395" idx="4"/>
              <a:endCxn id="393" idx="6"/>
            </p:cNvCxnSpPr>
            <p:nvPr/>
          </p:nvCxnSpPr>
          <p:spPr>
            <a:xfrm rot="5400000">
              <a:off x="6005907" y="5025433"/>
              <a:ext cx="661520" cy="294389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urved Connector 470"/>
            <p:cNvCxnSpPr>
              <a:stCxn id="393" idx="6"/>
              <a:endCxn id="398" idx="0"/>
            </p:cNvCxnSpPr>
            <p:nvPr/>
          </p:nvCxnSpPr>
          <p:spPr>
            <a:xfrm>
              <a:off x="6189472" y="5503387"/>
              <a:ext cx="821483" cy="200709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Curved Connector 470"/>
            <p:cNvCxnSpPr>
              <a:stCxn id="389" idx="2"/>
              <a:endCxn id="398" idx="0"/>
            </p:cNvCxnSpPr>
            <p:nvPr/>
          </p:nvCxnSpPr>
          <p:spPr>
            <a:xfrm rot="10800000" flipV="1">
              <a:off x="7010956" y="5493850"/>
              <a:ext cx="827108" cy="210246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Curved Connector 470"/>
            <p:cNvCxnSpPr>
              <a:stCxn id="388" idx="3"/>
              <a:endCxn id="389" idx="1"/>
            </p:cNvCxnSpPr>
            <p:nvPr/>
          </p:nvCxnSpPr>
          <p:spPr>
            <a:xfrm rot="5400000">
              <a:off x="7643812" y="5236497"/>
              <a:ext cx="446057" cy="14448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urved Connector 470"/>
            <p:cNvCxnSpPr>
              <a:stCxn id="395" idx="5"/>
              <a:endCxn id="388" idx="2"/>
            </p:cNvCxnSpPr>
            <p:nvPr/>
          </p:nvCxnSpPr>
          <p:spPr>
            <a:xfrm rot="16200000" flipH="1">
              <a:off x="7119258" y="4262086"/>
              <a:ext cx="152881" cy="1284730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hape 175"/>
            <p:cNvCxnSpPr>
              <a:stCxn id="18" idx="2"/>
              <a:endCxn id="9" idx="2"/>
            </p:cNvCxnSpPr>
            <p:nvPr/>
          </p:nvCxnSpPr>
          <p:spPr>
            <a:xfrm rot="5400000">
              <a:off x="4717467" y="4783271"/>
              <a:ext cx="699198" cy="126036"/>
            </a:xfrm>
            <a:prstGeom prst="curvedConnector4">
              <a:avLst>
                <a:gd name="adj1" fmla="val 37104"/>
                <a:gd name="adj2" fmla="val 28137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2" name="Rectangle 221"/>
          <p:cNvSpPr/>
          <p:nvPr/>
        </p:nvSpPr>
        <p:spPr>
          <a:xfrm>
            <a:off x="0" y="1628800"/>
            <a:ext cx="4353262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b="1" i="1" dirty="0" smtClean="0">
                <a:solidFill>
                  <a:schemeClr val="tx1"/>
                </a:solidFill>
              </a:rPr>
              <a:t>ACTORS &amp; SYNDROMES: “GREEN DEAL 2013”</a:t>
            </a:r>
            <a:endParaRPr lang="en-GB" sz="1600" b="1" i="1" dirty="0">
              <a:solidFill>
                <a:schemeClr val="tx1"/>
              </a:solidFill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4716016" y="1628800"/>
            <a:ext cx="4356141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b="1" i="1" dirty="0" smtClean="0">
                <a:solidFill>
                  <a:schemeClr val="tx1"/>
                </a:solidFill>
              </a:rPr>
              <a:t>ACTORS &amp; SYNERGIES: “GREEN DEAL 3.0” </a:t>
            </a:r>
            <a:endParaRPr lang="en-GB" sz="1600" b="1" i="1" dirty="0">
              <a:solidFill>
                <a:schemeClr val="tx1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-36512" y="25460"/>
            <a:ext cx="91805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EXAMPLE:‘RETROFIT-3’:  ACTOR PATHWAYS</a:t>
            </a:r>
            <a:endParaRPr lang="en-GB" sz="2800" b="1" i="1" dirty="0"/>
          </a:p>
        </p:txBody>
      </p:sp>
    </p:spTree>
    <p:extLst>
      <p:ext uri="{BB962C8B-B14F-4D97-AF65-F5344CB8AC3E}">
        <p14:creationId xmlns="" xmlns:p14="http://schemas.microsoft.com/office/powerpoint/2010/main" val="14897360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Box 227"/>
          <p:cNvSpPr txBox="1"/>
          <p:nvPr/>
        </p:nvSpPr>
        <p:spPr>
          <a:xfrm>
            <a:off x="0" y="1340768"/>
            <a:ext cx="2123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Finance gap: </a:t>
            </a:r>
            <a:r>
              <a:rPr lang="en-GB" sz="1400" dirty="0" smtClean="0"/>
              <a:t>asymmetric info &amp; distrust: high profit margins: high viability hurdles &amp; short horizons </a:t>
            </a:r>
            <a:endParaRPr lang="en-GB" sz="1400" b="1" dirty="0" smtClean="0"/>
          </a:p>
        </p:txBody>
      </p:sp>
      <p:sp>
        <p:nvSpPr>
          <p:cNvPr id="229" name="TextBox 228"/>
          <p:cNvSpPr txBox="1"/>
          <p:nvPr/>
        </p:nvSpPr>
        <p:spPr>
          <a:xfrm>
            <a:off x="-36512" y="2857523"/>
            <a:ext cx="2304256" cy="73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Innovation gaps: </a:t>
            </a:r>
            <a:r>
              <a:rPr lang="en-GB" sz="1400" dirty="0" smtClean="0"/>
              <a:t>Inertia &amp; uncertainty: low invest in technology, plant, skills: </a:t>
            </a:r>
            <a:endParaRPr lang="en-GB" sz="1400" b="1" dirty="0" smtClean="0"/>
          </a:p>
        </p:txBody>
      </p:sp>
      <p:sp>
        <p:nvSpPr>
          <p:cNvPr id="230" name="TextBox 229"/>
          <p:cNvSpPr txBox="1"/>
          <p:nvPr/>
        </p:nvSpPr>
        <p:spPr>
          <a:xfrm>
            <a:off x="0" y="4153654"/>
            <a:ext cx="2339752" cy="116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Institutional gaps: </a:t>
            </a:r>
            <a:r>
              <a:rPr lang="en-GB" sz="1400" dirty="0" smtClean="0"/>
              <a:t>Split incentives: owners / landlords won’t invest for benefit of future owners / tenants</a:t>
            </a:r>
            <a:endParaRPr lang="en-GB" sz="1400" b="1" dirty="0" smtClean="0"/>
          </a:p>
        </p:txBody>
      </p:sp>
      <p:grpSp>
        <p:nvGrpSpPr>
          <p:cNvPr id="2" name="Group 230"/>
          <p:cNvGrpSpPr/>
          <p:nvPr/>
        </p:nvGrpSpPr>
        <p:grpSpPr>
          <a:xfrm>
            <a:off x="2181078" y="1803672"/>
            <a:ext cx="1382810" cy="833227"/>
            <a:chOff x="1259632" y="1344980"/>
            <a:chExt cx="2160240" cy="1075909"/>
          </a:xfrm>
        </p:grpSpPr>
        <p:sp>
          <p:nvSpPr>
            <p:cNvPr id="232" name="Oval 231"/>
            <p:cNvSpPr/>
            <p:nvPr/>
          </p:nvSpPr>
          <p:spPr>
            <a:xfrm>
              <a:off x="1259632" y="1412776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3" name="Group 107"/>
            <p:cNvGrpSpPr/>
            <p:nvPr/>
          </p:nvGrpSpPr>
          <p:grpSpPr>
            <a:xfrm>
              <a:off x="1290059" y="1344980"/>
              <a:ext cx="2057805" cy="1075909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47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48" name="Oval 247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49" name="Oval 248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0" name="Oval 249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1" name="Oval 250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2" name="Oval 251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6" name="Oval 255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7" name="Oval 256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8" name="Oval 257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234" name="Shape 175"/>
            <p:cNvCxnSpPr>
              <a:stCxn id="254" idx="5"/>
              <a:endCxn id="249" idx="3"/>
            </p:cNvCxnSpPr>
            <p:nvPr/>
          </p:nvCxnSpPr>
          <p:spPr>
            <a:xfrm rot="5400000" flipH="1" flipV="1">
              <a:off x="2313757" y="1079861"/>
              <a:ext cx="3293" cy="813655"/>
            </a:xfrm>
            <a:prstGeom prst="curvedConnector3">
              <a:avLst>
                <a:gd name="adj1" fmla="val -7346219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hape 175"/>
            <p:cNvCxnSpPr>
              <a:stCxn id="254" idx="4"/>
              <a:endCxn id="256" idx="6"/>
            </p:cNvCxnSpPr>
            <p:nvPr/>
          </p:nvCxnSpPr>
          <p:spPr>
            <a:xfrm rot="5400000">
              <a:off x="1465557" y="1500118"/>
              <a:ext cx="379985" cy="38304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hape 262"/>
            <p:cNvCxnSpPr>
              <a:stCxn id="251" idx="0"/>
              <a:endCxn id="252" idx="6"/>
            </p:cNvCxnSpPr>
            <p:nvPr/>
          </p:nvCxnSpPr>
          <p:spPr>
            <a:xfrm rot="16200000" flipV="1">
              <a:off x="1651904" y="2071705"/>
              <a:ext cx="126264" cy="25720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hape 175"/>
            <p:cNvCxnSpPr>
              <a:stCxn id="248" idx="2"/>
              <a:endCxn id="252" idx="6"/>
            </p:cNvCxnSpPr>
            <p:nvPr/>
          </p:nvCxnSpPr>
          <p:spPr>
            <a:xfrm rot="10800000" flipV="1">
              <a:off x="1586436" y="2128012"/>
              <a:ext cx="1459563" cy="916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hape 175"/>
            <p:cNvCxnSpPr>
              <a:stCxn id="248" idx="2"/>
              <a:endCxn id="251" idx="7"/>
            </p:cNvCxnSpPr>
            <p:nvPr/>
          </p:nvCxnSpPr>
          <p:spPr>
            <a:xfrm rot="10800000" flipV="1">
              <a:off x="1905144" y="2128013"/>
              <a:ext cx="1140854" cy="14873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hape 175"/>
            <p:cNvCxnSpPr>
              <a:stCxn id="250" idx="1"/>
              <a:endCxn id="251" idx="7"/>
            </p:cNvCxnSpPr>
            <p:nvPr/>
          </p:nvCxnSpPr>
          <p:spPr>
            <a:xfrm rot="16200000" flipV="1">
              <a:off x="2315826" y="1866067"/>
              <a:ext cx="782" cy="822146"/>
            </a:xfrm>
            <a:prstGeom prst="curvedConnector3">
              <a:avLst>
                <a:gd name="adj1" fmla="val 3103491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hape 175"/>
            <p:cNvCxnSpPr>
              <a:stCxn id="247" idx="3"/>
              <a:endCxn id="255" idx="2"/>
            </p:cNvCxnSpPr>
            <p:nvPr/>
          </p:nvCxnSpPr>
          <p:spPr>
            <a:xfrm rot="16200000" flipH="1">
              <a:off x="3016358" y="1722463"/>
              <a:ext cx="212654" cy="10242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hape 175"/>
            <p:cNvCxnSpPr>
              <a:stCxn id="258" idx="3"/>
              <a:endCxn id="249" idx="2"/>
            </p:cNvCxnSpPr>
            <p:nvPr/>
          </p:nvCxnSpPr>
          <p:spPr>
            <a:xfrm rot="16200000" flipH="1">
              <a:off x="2458502" y="1214653"/>
              <a:ext cx="30345" cy="44616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hape 175"/>
            <p:cNvCxnSpPr>
              <a:stCxn id="253" idx="6"/>
              <a:endCxn id="258" idx="3"/>
            </p:cNvCxnSpPr>
            <p:nvPr/>
          </p:nvCxnSpPr>
          <p:spPr>
            <a:xfrm flipV="1">
              <a:off x="1586435" y="1422562"/>
              <a:ext cx="664159" cy="21020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hape 175"/>
            <p:cNvCxnSpPr>
              <a:stCxn id="256" idx="6"/>
              <a:endCxn id="251" idx="0"/>
            </p:cNvCxnSpPr>
            <p:nvPr/>
          </p:nvCxnSpPr>
          <p:spPr>
            <a:xfrm>
              <a:off x="1464029" y="1881631"/>
              <a:ext cx="379607" cy="381807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hape 175"/>
            <p:cNvCxnSpPr>
              <a:stCxn id="249" idx="4"/>
              <a:endCxn id="247" idx="2"/>
            </p:cNvCxnSpPr>
            <p:nvPr/>
          </p:nvCxnSpPr>
          <p:spPr>
            <a:xfrm rot="16200000" flipH="1">
              <a:off x="2846440" y="1435653"/>
              <a:ext cx="136858" cy="262258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hape 175"/>
            <p:cNvCxnSpPr>
              <a:stCxn id="258" idx="3"/>
              <a:endCxn id="257" idx="0"/>
            </p:cNvCxnSpPr>
            <p:nvPr/>
          </p:nvCxnSpPr>
          <p:spPr>
            <a:xfrm rot="16200000" flipH="1">
              <a:off x="1828442" y="1844713"/>
              <a:ext cx="907434" cy="6313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urved Connector 470"/>
            <p:cNvCxnSpPr>
              <a:stCxn id="257" idx="1"/>
              <a:endCxn id="252" idx="6"/>
            </p:cNvCxnSpPr>
            <p:nvPr/>
          </p:nvCxnSpPr>
          <p:spPr>
            <a:xfrm rot="16200000" flipV="1">
              <a:off x="1816260" y="1907350"/>
              <a:ext cx="206133" cy="665783"/>
            </a:xfrm>
            <a:prstGeom prst="curvedConnector2">
              <a:avLst/>
            </a:prstGeom>
            <a:ln w="38100">
              <a:solidFill>
                <a:schemeClr val="accent6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9" name="TextBox 258"/>
          <p:cNvSpPr txBox="1"/>
          <p:nvPr/>
        </p:nvSpPr>
        <p:spPr>
          <a:xfrm>
            <a:off x="7092280" y="1525929"/>
            <a:ext cx="2051720" cy="116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‘Finance pathway’</a:t>
            </a:r>
            <a:r>
              <a:rPr lang="en-GB" sz="1400" dirty="0" smtClean="0"/>
              <a:t>:  links owners, agents, utilities, builders, via integrated mutual-type ‘finance hub’</a:t>
            </a:r>
            <a:endParaRPr lang="en-GB" sz="1400" dirty="0"/>
          </a:p>
        </p:txBody>
      </p:sp>
      <p:sp>
        <p:nvSpPr>
          <p:cNvPr id="260" name="TextBox 259"/>
          <p:cNvSpPr txBox="1"/>
          <p:nvPr/>
        </p:nvSpPr>
        <p:spPr>
          <a:xfrm>
            <a:off x="6948264" y="4081604"/>
            <a:ext cx="2195736" cy="116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‘Institutional pathway’: </a:t>
            </a:r>
            <a:r>
              <a:rPr lang="en-GB" sz="1400" dirty="0" smtClean="0"/>
              <a:t> new tenure &amp; stewardship models via agency for combined value chain incentives</a:t>
            </a:r>
            <a:endParaRPr lang="en-GB" sz="1400" dirty="0"/>
          </a:p>
        </p:txBody>
      </p:sp>
      <p:sp>
        <p:nvSpPr>
          <p:cNvPr id="261" name="TextBox 260"/>
          <p:cNvSpPr txBox="1"/>
          <p:nvPr/>
        </p:nvSpPr>
        <p:spPr>
          <a:xfrm>
            <a:off x="7092280" y="2822060"/>
            <a:ext cx="2051720" cy="116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‘Innovation pathway’</a:t>
            </a:r>
            <a:r>
              <a:rPr lang="en-GB" sz="1400" dirty="0" smtClean="0"/>
              <a:t>: Technical-professional skills, regulation, standards, led by ‘procurement hubs’</a:t>
            </a:r>
            <a:endParaRPr lang="en-GB" sz="1400" dirty="0"/>
          </a:p>
        </p:txBody>
      </p:sp>
      <p:grpSp>
        <p:nvGrpSpPr>
          <p:cNvPr id="4" name="Group 262"/>
          <p:cNvGrpSpPr/>
          <p:nvPr/>
        </p:nvGrpSpPr>
        <p:grpSpPr>
          <a:xfrm>
            <a:off x="5611482" y="1767900"/>
            <a:ext cx="1366605" cy="827471"/>
            <a:chOff x="6156175" y="4221088"/>
            <a:chExt cx="1529013" cy="720080"/>
          </a:xfrm>
        </p:grpSpPr>
        <p:sp>
          <p:nvSpPr>
            <p:cNvPr id="264" name="Oval 263"/>
            <p:cNvSpPr/>
            <p:nvPr/>
          </p:nvSpPr>
          <p:spPr>
            <a:xfrm>
              <a:off x="6201644" y="4228473"/>
              <a:ext cx="1483544" cy="6682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5" name="Group 107"/>
            <p:cNvGrpSpPr/>
            <p:nvPr/>
          </p:nvGrpSpPr>
          <p:grpSpPr>
            <a:xfrm>
              <a:off x="6156175" y="4221088"/>
              <a:ext cx="1512168" cy="720080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74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5" name="Oval 274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6" name="Oval 275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7" name="Oval 276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8" name="Oval 277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9" name="Oval 278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0" name="Oval 279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1" name="Oval 280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2" name="Oval 281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3" name="Oval 282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4" name="Oval 283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266" name="Shape 175"/>
            <p:cNvCxnSpPr>
              <a:stCxn id="278" idx="0"/>
              <a:endCxn id="279" idx="6"/>
            </p:cNvCxnSpPr>
            <p:nvPr/>
          </p:nvCxnSpPr>
          <p:spPr>
            <a:xfrm rot="16200000" flipV="1">
              <a:off x="6426214" y="4699035"/>
              <a:ext cx="84506" cy="189004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hape 175"/>
            <p:cNvCxnSpPr>
              <a:stCxn id="274" idx="3"/>
              <a:endCxn id="282" idx="2"/>
            </p:cNvCxnSpPr>
            <p:nvPr/>
          </p:nvCxnSpPr>
          <p:spPr>
            <a:xfrm rot="16200000" flipH="1">
              <a:off x="7431709" y="4470370"/>
              <a:ext cx="142325" cy="75262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Curved Connector 470"/>
            <p:cNvCxnSpPr>
              <a:stCxn id="281" idx="4"/>
              <a:endCxn id="279" idx="6"/>
            </p:cNvCxnSpPr>
            <p:nvPr/>
          </p:nvCxnSpPr>
          <p:spPr>
            <a:xfrm rot="5400000">
              <a:off x="6257057" y="4442849"/>
              <a:ext cx="425343" cy="191526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Curved Connector 470"/>
            <p:cNvCxnSpPr>
              <a:stCxn id="279" idx="6"/>
              <a:endCxn id="284" idx="0"/>
            </p:cNvCxnSpPr>
            <p:nvPr/>
          </p:nvCxnSpPr>
          <p:spPr>
            <a:xfrm>
              <a:off x="6373965" y="4751284"/>
              <a:ext cx="534447" cy="129052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urved Connector 470"/>
            <p:cNvCxnSpPr>
              <a:stCxn id="275" idx="2"/>
              <a:endCxn id="284" idx="0"/>
            </p:cNvCxnSpPr>
            <p:nvPr/>
          </p:nvCxnSpPr>
          <p:spPr>
            <a:xfrm rot="10800000" flipV="1">
              <a:off x="6908412" y="4745152"/>
              <a:ext cx="538106" cy="135184"/>
            </a:xfrm>
            <a:prstGeom prst="curvedConnector2">
              <a:avLst/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urved Connector 470"/>
            <p:cNvCxnSpPr>
              <a:stCxn id="285" idx="5"/>
              <a:endCxn id="275" idx="1"/>
            </p:cNvCxnSpPr>
            <p:nvPr/>
          </p:nvCxnSpPr>
          <p:spPr>
            <a:xfrm rot="16200000" flipH="1">
              <a:off x="6983511" y="4241916"/>
              <a:ext cx="450634" cy="512823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urved Connector 470"/>
            <p:cNvCxnSpPr>
              <a:stCxn id="281" idx="5"/>
              <a:endCxn id="285" idx="4"/>
            </p:cNvCxnSpPr>
            <p:nvPr/>
          </p:nvCxnSpPr>
          <p:spPr>
            <a:xfrm rot="5400000" flipH="1" flipV="1">
              <a:off x="6741398" y="4151211"/>
              <a:ext cx="35112" cy="296530"/>
            </a:xfrm>
            <a:prstGeom prst="curvedConnector3">
              <a:avLst>
                <a:gd name="adj1" fmla="val -304397"/>
              </a:avLst>
            </a:prstGeom>
            <a:ln w="28575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Oval 272"/>
            <p:cNvSpPr/>
            <p:nvPr/>
          </p:nvSpPr>
          <p:spPr>
            <a:xfrm>
              <a:off x="6156175" y="4221088"/>
              <a:ext cx="1512168" cy="720080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grpSp>
        <p:nvGrpSpPr>
          <p:cNvPr id="6" name="Group 285"/>
          <p:cNvGrpSpPr/>
          <p:nvPr/>
        </p:nvGrpSpPr>
        <p:grpSpPr>
          <a:xfrm>
            <a:off x="5617233" y="4232007"/>
            <a:ext cx="1297265" cy="803631"/>
            <a:chOff x="5724128" y="476672"/>
            <a:chExt cx="2324312" cy="1119913"/>
          </a:xfrm>
        </p:grpSpPr>
        <p:sp>
          <p:nvSpPr>
            <p:cNvPr id="287" name="Oval 286"/>
            <p:cNvSpPr/>
            <p:nvPr/>
          </p:nvSpPr>
          <p:spPr>
            <a:xfrm>
              <a:off x="5816192" y="588472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7" name="Group 107"/>
            <p:cNvGrpSpPr/>
            <p:nvPr/>
          </p:nvGrpSpPr>
          <p:grpSpPr>
            <a:xfrm>
              <a:off x="5724128" y="476672"/>
              <a:ext cx="2324312" cy="1119913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93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4" name="Oval 293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5" name="Oval 294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6" name="Oval 295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7" name="Oval 296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8" name="Oval 297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99" name="Oval 298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00" name="Oval 299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01" name="Oval 300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02" name="Oval 301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03" name="Oval 302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04" name="Oval 303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289" name="Curved Connector 470"/>
            <p:cNvCxnSpPr>
              <a:stCxn id="301" idx="1"/>
              <a:endCxn id="293" idx="3"/>
            </p:cNvCxnSpPr>
            <p:nvPr/>
          </p:nvCxnSpPr>
          <p:spPr>
            <a:xfrm rot="16200000" flipV="1">
              <a:off x="7714536" y="833943"/>
              <a:ext cx="187902" cy="144461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urved Connector 470"/>
            <p:cNvCxnSpPr>
              <a:stCxn id="304" idx="4"/>
              <a:endCxn id="295" idx="3"/>
            </p:cNvCxnSpPr>
            <p:nvPr/>
          </p:nvCxnSpPr>
          <p:spPr>
            <a:xfrm rot="16200000" flipH="1">
              <a:off x="7084570" y="365249"/>
              <a:ext cx="51180" cy="463244"/>
            </a:xfrm>
            <a:prstGeom prst="curvedConnector3">
              <a:avLst>
                <a:gd name="adj1" fmla="val 410506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Curved Connector 470"/>
            <p:cNvCxnSpPr>
              <a:stCxn id="302" idx="6"/>
              <a:endCxn id="300" idx="4"/>
            </p:cNvCxnSpPr>
            <p:nvPr/>
          </p:nvCxnSpPr>
          <p:spPr>
            <a:xfrm flipV="1">
              <a:off x="5920629" y="639745"/>
              <a:ext cx="432647" cy="395527"/>
            </a:xfrm>
            <a:prstGeom prst="curvedConnector2">
              <a:avLst/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Curved Connector 470"/>
            <p:cNvCxnSpPr>
              <a:stCxn id="300" idx="5"/>
              <a:endCxn id="304" idx="3"/>
            </p:cNvCxnSpPr>
            <p:nvPr/>
          </p:nvCxnSpPr>
          <p:spPr>
            <a:xfrm rot="5400000" flipH="1" flipV="1">
              <a:off x="6581674" y="398503"/>
              <a:ext cx="68463" cy="386312"/>
            </a:xfrm>
            <a:prstGeom prst="curvedConnector3">
              <a:avLst>
                <a:gd name="adj1" fmla="val -169802"/>
              </a:avLst>
            </a:prstGeom>
            <a:ln w="28575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5" name="Oval 304"/>
          <p:cNvSpPr/>
          <p:nvPr/>
        </p:nvSpPr>
        <p:spPr>
          <a:xfrm>
            <a:off x="5598580" y="4245189"/>
            <a:ext cx="1351549" cy="827469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8" name="Group 305"/>
          <p:cNvGrpSpPr/>
          <p:nvPr/>
        </p:nvGrpSpPr>
        <p:grpSpPr>
          <a:xfrm>
            <a:off x="5617234" y="3028460"/>
            <a:ext cx="1297266" cy="803631"/>
            <a:chOff x="5724128" y="476672"/>
            <a:chExt cx="2324312" cy="1119913"/>
          </a:xfrm>
        </p:grpSpPr>
        <p:sp>
          <p:nvSpPr>
            <p:cNvPr id="307" name="Oval 306"/>
            <p:cNvSpPr/>
            <p:nvPr/>
          </p:nvSpPr>
          <p:spPr>
            <a:xfrm>
              <a:off x="5816192" y="588472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9" name="Group 107"/>
            <p:cNvGrpSpPr/>
            <p:nvPr/>
          </p:nvGrpSpPr>
          <p:grpSpPr>
            <a:xfrm>
              <a:off x="5724128" y="476672"/>
              <a:ext cx="2324312" cy="1119913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15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16" name="Oval 315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17" name="Oval 316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18" name="Oval 317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19" name="Oval 318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0" name="Oval 319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1" name="Oval 320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2" name="Oval 321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3" name="Oval 322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4" name="Oval 323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5" name="Oval 324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26" name="Oval 325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309" name="Shape 175"/>
            <p:cNvCxnSpPr>
              <a:stCxn id="319" idx="0"/>
              <a:endCxn id="320" idx="6"/>
            </p:cNvCxnSpPr>
            <p:nvPr/>
          </p:nvCxnSpPr>
          <p:spPr>
            <a:xfrm rot="16200000" flipV="1">
              <a:off x="6138430" y="1221725"/>
              <a:ext cx="131429" cy="29051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hape 175"/>
            <p:cNvCxnSpPr>
              <a:stCxn id="315" idx="3"/>
              <a:endCxn id="323" idx="2"/>
            </p:cNvCxnSpPr>
            <p:nvPr/>
          </p:nvCxnSpPr>
          <p:spPr>
            <a:xfrm rot="16200000" flipH="1">
              <a:off x="7683421" y="865056"/>
              <a:ext cx="221352" cy="115683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Curved Connector 470"/>
            <p:cNvCxnSpPr>
              <a:endCxn id="326" idx="4"/>
            </p:cNvCxnSpPr>
            <p:nvPr/>
          </p:nvCxnSpPr>
          <p:spPr>
            <a:xfrm rot="10800000">
              <a:off x="6878535" y="571283"/>
              <a:ext cx="456300" cy="4811"/>
            </a:xfrm>
            <a:prstGeom prst="curvedConnector2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urved Connector 470"/>
            <p:cNvCxnSpPr/>
            <p:nvPr/>
          </p:nvCxnSpPr>
          <p:spPr>
            <a:xfrm rot="10800000" flipV="1">
              <a:off x="6431717" y="1221181"/>
              <a:ext cx="1161151" cy="258033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Curved Connector 470"/>
            <p:cNvCxnSpPr>
              <a:stCxn id="324" idx="6"/>
              <a:endCxn id="326" idx="4"/>
            </p:cNvCxnSpPr>
            <p:nvPr/>
          </p:nvCxnSpPr>
          <p:spPr>
            <a:xfrm flipV="1">
              <a:off x="5920629" y="571282"/>
              <a:ext cx="957908" cy="463989"/>
            </a:xfrm>
            <a:prstGeom prst="curvedConnector2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Curved Connector 470"/>
            <p:cNvCxnSpPr>
              <a:stCxn id="323" idx="2"/>
              <a:endCxn id="316" idx="1"/>
            </p:cNvCxnSpPr>
            <p:nvPr/>
          </p:nvCxnSpPr>
          <p:spPr>
            <a:xfrm rot="10800000" flipV="1">
              <a:off x="7736258" y="1033573"/>
              <a:ext cx="115683" cy="224705"/>
            </a:xfrm>
            <a:prstGeom prst="curvedConnector2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7" name="Curved Connector 470"/>
          <p:cNvCxnSpPr>
            <a:stCxn id="324" idx="7"/>
          </p:cNvCxnSpPr>
          <p:nvPr/>
        </p:nvCxnSpPr>
        <p:spPr>
          <a:xfrm rot="16200000" flipV="1">
            <a:off x="4649208" y="2343661"/>
            <a:ext cx="120335" cy="2002942"/>
          </a:xfrm>
          <a:prstGeom prst="curvedConnector2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" name="Oval 327"/>
          <p:cNvSpPr/>
          <p:nvPr/>
        </p:nvSpPr>
        <p:spPr>
          <a:xfrm>
            <a:off x="5598579" y="3041641"/>
            <a:ext cx="1351549" cy="827469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cxnSp>
        <p:nvCxnSpPr>
          <p:cNvPr id="329" name="Curved Connector 470"/>
          <p:cNvCxnSpPr>
            <a:stCxn id="295" idx="5"/>
            <a:endCxn id="293" idx="3"/>
          </p:cNvCxnSpPr>
          <p:nvPr/>
        </p:nvCxnSpPr>
        <p:spPr>
          <a:xfrm rot="16200000" flipH="1">
            <a:off x="6600867" y="4333400"/>
            <a:ext cx="136169" cy="142616"/>
          </a:xfrm>
          <a:prstGeom prst="curvedConnector3">
            <a:avLst>
              <a:gd name="adj1" fmla="val 161262"/>
            </a:avLst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urved Connector 470"/>
          <p:cNvCxnSpPr>
            <a:stCxn id="320" idx="7"/>
            <a:endCxn id="324" idx="6"/>
          </p:cNvCxnSpPr>
          <p:nvPr/>
        </p:nvCxnSpPr>
        <p:spPr>
          <a:xfrm rot="16200000" flipV="1">
            <a:off x="5674026" y="3482184"/>
            <a:ext cx="166870" cy="61105"/>
          </a:xfrm>
          <a:prstGeom prst="curvedConnector2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urved Connector 470"/>
          <p:cNvCxnSpPr>
            <a:endCxn id="317" idx="3"/>
          </p:cNvCxnSpPr>
          <p:nvPr/>
        </p:nvCxnSpPr>
        <p:spPr>
          <a:xfrm rot="10800000">
            <a:off x="6520094" y="3133076"/>
            <a:ext cx="212147" cy="244468"/>
          </a:xfrm>
          <a:prstGeom prst="curvedConnector2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Oval 331"/>
          <p:cNvSpPr/>
          <p:nvPr/>
        </p:nvSpPr>
        <p:spPr>
          <a:xfrm>
            <a:off x="2195736" y="1809429"/>
            <a:ext cx="1351548" cy="827469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0" name="Group 332"/>
          <p:cNvGrpSpPr/>
          <p:nvPr/>
        </p:nvGrpSpPr>
        <p:grpSpPr>
          <a:xfrm>
            <a:off x="2181078" y="3007221"/>
            <a:ext cx="1382810" cy="833227"/>
            <a:chOff x="1259632" y="1344980"/>
            <a:chExt cx="2160240" cy="1075909"/>
          </a:xfrm>
        </p:grpSpPr>
        <p:sp>
          <p:nvSpPr>
            <p:cNvPr id="334" name="Oval 333"/>
            <p:cNvSpPr/>
            <p:nvPr/>
          </p:nvSpPr>
          <p:spPr>
            <a:xfrm>
              <a:off x="1259632" y="1412776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11" name="Group 107"/>
            <p:cNvGrpSpPr/>
            <p:nvPr/>
          </p:nvGrpSpPr>
          <p:grpSpPr>
            <a:xfrm>
              <a:off x="1290059" y="1344980"/>
              <a:ext cx="2057805" cy="1075909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48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49" name="Oval 348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0" name="Oval 349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1" name="Oval 350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2" name="Oval 351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3" name="Oval 352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4" name="Oval 353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5" name="Oval 354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6" name="Oval 355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7" name="Oval 356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8" name="Oval 357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59" name="Oval 358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336" name="Shape 175"/>
            <p:cNvCxnSpPr>
              <a:stCxn id="355" idx="5"/>
              <a:endCxn id="350" idx="3"/>
            </p:cNvCxnSpPr>
            <p:nvPr/>
          </p:nvCxnSpPr>
          <p:spPr>
            <a:xfrm rot="5400000" flipH="1" flipV="1">
              <a:off x="2313757" y="1079861"/>
              <a:ext cx="3293" cy="813655"/>
            </a:xfrm>
            <a:prstGeom prst="curvedConnector3">
              <a:avLst>
                <a:gd name="adj1" fmla="val -7346219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hape 175"/>
            <p:cNvCxnSpPr>
              <a:stCxn id="355" idx="4"/>
              <a:endCxn id="357" idx="6"/>
            </p:cNvCxnSpPr>
            <p:nvPr/>
          </p:nvCxnSpPr>
          <p:spPr>
            <a:xfrm rot="5400000">
              <a:off x="1465557" y="1500118"/>
              <a:ext cx="379985" cy="38304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hape 570"/>
            <p:cNvCxnSpPr>
              <a:stCxn id="352" idx="0"/>
              <a:endCxn id="353" idx="6"/>
            </p:cNvCxnSpPr>
            <p:nvPr/>
          </p:nvCxnSpPr>
          <p:spPr>
            <a:xfrm rot="16200000" flipV="1">
              <a:off x="1651904" y="2071705"/>
              <a:ext cx="126264" cy="25720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hape 175"/>
            <p:cNvCxnSpPr>
              <a:stCxn id="349" idx="2"/>
              <a:endCxn id="353" idx="6"/>
            </p:cNvCxnSpPr>
            <p:nvPr/>
          </p:nvCxnSpPr>
          <p:spPr>
            <a:xfrm rot="10800000" flipV="1">
              <a:off x="1586436" y="2128012"/>
              <a:ext cx="1459563" cy="916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hape 175"/>
            <p:cNvCxnSpPr>
              <a:stCxn id="349" idx="2"/>
              <a:endCxn id="352" idx="7"/>
            </p:cNvCxnSpPr>
            <p:nvPr/>
          </p:nvCxnSpPr>
          <p:spPr>
            <a:xfrm rot="10800000" flipV="1">
              <a:off x="1905144" y="2128013"/>
              <a:ext cx="1140854" cy="14873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hape 175"/>
            <p:cNvCxnSpPr>
              <a:stCxn id="351" idx="1"/>
              <a:endCxn id="352" idx="7"/>
            </p:cNvCxnSpPr>
            <p:nvPr/>
          </p:nvCxnSpPr>
          <p:spPr>
            <a:xfrm rot="16200000" flipV="1">
              <a:off x="2315826" y="1866067"/>
              <a:ext cx="782" cy="822146"/>
            </a:xfrm>
            <a:prstGeom prst="curvedConnector3">
              <a:avLst>
                <a:gd name="adj1" fmla="val 3103491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hape 175"/>
            <p:cNvCxnSpPr>
              <a:stCxn id="348" idx="3"/>
              <a:endCxn id="356" idx="2"/>
            </p:cNvCxnSpPr>
            <p:nvPr/>
          </p:nvCxnSpPr>
          <p:spPr>
            <a:xfrm rot="16200000" flipH="1">
              <a:off x="3016358" y="1722463"/>
              <a:ext cx="212654" cy="10242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hape 175"/>
            <p:cNvCxnSpPr>
              <a:stCxn id="359" idx="3"/>
              <a:endCxn id="350" idx="2"/>
            </p:cNvCxnSpPr>
            <p:nvPr/>
          </p:nvCxnSpPr>
          <p:spPr>
            <a:xfrm rot="16200000" flipH="1">
              <a:off x="2458502" y="1214653"/>
              <a:ext cx="30345" cy="44616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hape 175"/>
            <p:cNvCxnSpPr>
              <a:stCxn id="354" idx="6"/>
              <a:endCxn id="359" idx="3"/>
            </p:cNvCxnSpPr>
            <p:nvPr/>
          </p:nvCxnSpPr>
          <p:spPr>
            <a:xfrm flipV="1">
              <a:off x="1586435" y="1422562"/>
              <a:ext cx="664159" cy="21020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hape 175"/>
            <p:cNvCxnSpPr>
              <a:stCxn id="357" idx="6"/>
              <a:endCxn id="352" idx="0"/>
            </p:cNvCxnSpPr>
            <p:nvPr/>
          </p:nvCxnSpPr>
          <p:spPr>
            <a:xfrm>
              <a:off x="1464029" y="1881631"/>
              <a:ext cx="379607" cy="381807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hape 175"/>
            <p:cNvCxnSpPr>
              <a:stCxn id="350" idx="4"/>
              <a:endCxn id="348" idx="2"/>
            </p:cNvCxnSpPr>
            <p:nvPr/>
          </p:nvCxnSpPr>
          <p:spPr>
            <a:xfrm rot="16200000" flipH="1">
              <a:off x="2846440" y="1435653"/>
              <a:ext cx="136858" cy="262258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hape 175"/>
            <p:cNvCxnSpPr>
              <a:stCxn id="359" idx="3"/>
              <a:endCxn id="358" idx="0"/>
            </p:cNvCxnSpPr>
            <p:nvPr/>
          </p:nvCxnSpPr>
          <p:spPr>
            <a:xfrm rot="16200000" flipH="1">
              <a:off x="1828442" y="1844713"/>
              <a:ext cx="907434" cy="6313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0" name="Oval 359"/>
          <p:cNvSpPr/>
          <p:nvPr/>
        </p:nvSpPr>
        <p:spPr>
          <a:xfrm>
            <a:off x="2195736" y="3012979"/>
            <a:ext cx="1351548" cy="827469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2" name="Group 360"/>
          <p:cNvGrpSpPr/>
          <p:nvPr/>
        </p:nvGrpSpPr>
        <p:grpSpPr>
          <a:xfrm>
            <a:off x="2181078" y="4210771"/>
            <a:ext cx="1382810" cy="833227"/>
            <a:chOff x="1259632" y="1344980"/>
            <a:chExt cx="2160240" cy="1075909"/>
          </a:xfrm>
        </p:grpSpPr>
        <p:sp>
          <p:nvSpPr>
            <p:cNvPr id="362" name="Oval 361"/>
            <p:cNvSpPr/>
            <p:nvPr/>
          </p:nvSpPr>
          <p:spPr>
            <a:xfrm>
              <a:off x="1259632" y="1412776"/>
              <a:ext cx="2160240" cy="10081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13" name="Group 107"/>
            <p:cNvGrpSpPr/>
            <p:nvPr/>
          </p:nvGrpSpPr>
          <p:grpSpPr>
            <a:xfrm>
              <a:off x="1290059" y="1344980"/>
              <a:ext cx="2057805" cy="1075909"/>
              <a:chOff x="820555" y="1006159"/>
              <a:chExt cx="2551654" cy="127674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6" name="Oval 2"/>
              <p:cNvSpPr/>
              <p:nvPr/>
            </p:nvSpPr>
            <p:spPr>
              <a:xfrm>
                <a:off x="2997899" y="129663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77" name="Oval 376"/>
              <p:cNvSpPr/>
              <p:nvPr/>
            </p:nvSpPr>
            <p:spPr>
              <a:xfrm>
                <a:off x="2997899" y="1881425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78" name="Oval 377"/>
              <p:cNvSpPr/>
              <p:nvPr/>
            </p:nvSpPr>
            <p:spPr>
              <a:xfrm>
                <a:off x="2564842" y="108030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79" name="Oval 378"/>
              <p:cNvSpPr/>
              <p:nvPr/>
            </p:nvSpPr>
            <p:spPr>
              <a:xfrm>
                <a:off x="2571113" y="2096988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0" name="Oval 379"/>
              <p:cNvSpPr/>
              <p:nvPr/>
            </p:nvSpPr>
            <p:spPr>
              <a:xfrm>
                <a:off x="1399124" y="209606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1" name="Oval 380"/>
              <p:cNvSpPr/>
              <p:nvPr/>
            </p:nvSpPr>
            <p:spPr>
              <a:xfrm>
                <a:off x="972337" y="1892297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2" name="Oval 381"/>
              <p:cNvSpPr/>
              <p:nvPr/>
            </p:nvSpPr>
            <p:spPr>
              <a:xfrm>
                <a:off x="972337" y="1293736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3" name="Oval 382"/>
              <p:cNvSpPr/>
              <p:nvPr/>
            </p:nvSpPr>
            <p:spPr>
              <a:xfrm>
                <a:off x="1403380" y="1084210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4" name="Oval 383"/>
              <p:cNvSpPr/>
              <p:nvPr/>
            </p:nvSpPr>
            <p:spPr>
              <a:xfrm>
                <a:off x="3156489" y="1587118"/>
                <a:ext cx="215720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5" name="Oval 384"/>
              <p:cNvSpPr/>
              <p:nvPr/>
            </p:nvSpPr>
            <p:spPr>
              <a:xfrm>
                <a:off x="820555" y="1589053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6" name="Oval 385"/>
              <p:cNvSpPr/>
              <p:nvPr/>
            </p:nvSpPr>
            <p:spPr>
              <a:xfrm>
                <a:off x="1982029" y="2175042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387" name="Oval 386"/>
              <p:cNvSpPr/>
              <p:nvPr/>
            </p:nvSpPr>
            <p:spPr>
              <a:xfrm>
                <a:off x="1980016" y="1006159"/>
                <a:ext cx="215721" cy="10785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364" name="Shape 175"/>
            <p:cNvCxnSpPr>
              <a:stCxn id="383" idx="5"/>
              <a:endCxn id="378" idx="3"/>
            </p:cNvCxnSpPr>
            <p:nvPr/>
          </p:nvCxnSpPr>
          <p:spPr>
            <a:xfrm rot="5400000" flipH="1" flipV="1">
              <a:off x="2313757" y="1079861"/>
              <a:ext cx="3293" cy="813655"/>
            </a:xfrm>
            <a:prstGeom prst="curvedConnector3">
              <a:avLst>
                <a:gd name="adj1" fmla="val -7346219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hape 175"/>
            <p:cNvCxnSpPr>
              <a:stCxn id="383" idx="4"/>
              <a:endCxn id="385" idx="6"/>
            </p:cNvCxnSpPr>
            <p:nvPr/>
          </p:nvCxnSpPr>
          <p:spPr>
            <a:xfrm rot="5400000">
              <a:off x="1465557" y="1500118"/>
              <a:ext cx="379985" cy="38304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hape 604"/>
            <p:cNvCxnSpPr>
              <a:stCxn id="380" idx="0"/>
              <a:endCxn id="381" idx="6"/>
            </p:cNvCxnSpPr>
            <p:nvPr/>
          </p:nvCxnSpPr>
          <p:spPr>
            <a:xfrm rot="16200000" flipV="1">
              <a:off x="1651904" y="2071705"/>
              <a:ext cx="126264" cy="25720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hape 175"/>
            <p:cNvCxnSpPr>
              <a:stCxn id="377" idx="2"/>
              <a:endCxn id="381" idx="6"/>
            </p:cNvCxnSpPr>
            <p:nvPr/>
          </p:nvCxnSpPr>
          <p:spPr>
            <a:xfrm rot="10800000" flipV="1">
              <a:off x="1586436" y="2128012"/>
              <a:ext cx="1459563" cy="916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hape 175"/>
            <p:cNvCxnSpPr>
              <a:stCxn id="377" idx="2"/>
              <a:endCxn id="380" idx="7"/>
            </p:cNvCxnSpPr>
            <p:nvPr/>
          </p:nvCxnSpPr>
          <p:spPr>
            <a:xfrm rot="10800000" flipV="1">
              <a:off x="1905144" y="2128013"/>
              <a:ext cx="1140854" cy="14873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hape 175"/>
            <p:cNvCxnSpPr>
              <a:stCxn id="379" idx="1"/>
              <a:endCxn id="380" idx="7"/>
            </p:cNvCxnSpPr>
            <p:nvPr/>
          </p:nvCxnSpPr>
          <p:spPr>
            <a:xfrm rot="16200000" flipV="1">
              <a:off x="2315826" y="1866067"/>
              <a:ext cx="782" cy="822146"/>
            </a:xfrm>
            <a:prstGeom prst="curvedConnector3">
              <a:avLst>
                <a:gd name="adj1" fmla="val 3103491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hape 175"/>
            <p:cNvCxnSpPr>
              <a:stCxn id="376" idx="3"/>
              <a:endCxn id="384" idx="2"/>
            </p:cNvCxnSpPr>
            <p:nvPr/>
          </p:nvCxnSpPr>
          <p:spPr>
            <a:xfrm rot="16200000" flipH="1">
              <a:off x="3016358" y="1722463"/>
              <a:ext cx="212654" cy="102420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hape 175"/>
            <p:cNvCxnSpPr>
              <a:stCxn id="387" idx="3"/>
              <a:endCxn id="378" idx="2"/>
            </p:cNvCxnSpPr>
            <p:nvPr/>
          </p:nvCxnSpPr>
          <p:spPr>
            <a:xfrm rot="16200000" flipH="1">
              <a:off x="2458502" y="1214653"/>
              <a:ext cx="30345" cy="446161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hape 175"/>
            <p:cNvCxnSpPr>
              <a:stCxn id="382" idx="6"/>
              <a:endCxn id="387" idx="3"/>
            </p:cNvCxnSpPr>
            <p:nvPr/>
          </p:nvCxnSpPr>
          <p:spPr>
            <a:xfrm flipV="1">
              <a:off x="1586435" y="1422562"/>
              <a:ext cx="664159" cy="210206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hape 175"/>
            <p:cNvCxnSpPr>
              <a:stCxn id="385" idx="6"/>
              <a:endCxn id="380" idx="0"/>
            </p:cNvCxnSpPr>
            <p:nvPr/>
          </p:nvCxnSpPr>
          <p:spPr>
            <a:xfrm>
              <a:off x="1464029" y="1881631"/>
              <a:ext cx="379607" cy="381807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hape 175"/>
            <p:cNvCxnSpPr>
              <a:stCxn id="378" idx="4"/>
              <a:endCxn id="376" idx="2"/>
            </p:cNvCxnSpPr>
            <p:nvPr/>
          </p:nvCxnSpPr>
          <p:spPr>
            <a:xfrm rot="16200000" flipH="1">
              <a:off x="2846440" y="1435653"/>
              <a:ext cx="136858" cy="262258"/>
            </a:xfrm>
            <a:prstGeom prst="curvedConnector2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hape 175"/>
            <p:cNvCxnSpPr>
              <a:stCxn id="387" idx="3"/>
              <a:endCxn id="386" idx="0"/>
            </p:cNvCxnSpPr>
            <p:nvPr/>
          </p:nvCxnSpPr>
          <p:spPr>
            <a:xfrm rot="16200000" flipH="1">
              <a:off x="1828442" y="1844713"/>
              <a:ext cx="907434" cy="63131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8" name="Oval 387"/>
          <p:cNvSpPr/>
          <p:nvPr/>
        </p:nvSpPr>
        <p:spPr>
          <a:xfrm>
            <a:off x="2195736" y="4216528"/>
            <a:ext cx="1351548" cy="827469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4" name="Group 388"/>
          <p:cNvGrpSpPr/>
          <p:nvPr/>
        </p:nvGrpSpPr>
        <p:grpSpPr>
          <a:xfrm>
            <a:off x="5148062" y="1618510"/>
            <a:ext cx="2304258" cy="1127261"/>
            <a:chOff x="6660233" y="2492897"/>
            <a:chExt cx="2304258" cy="876768"/>
          </a:xfrm>
        </p:grpSpPr>
        <p:sp>
          <p:nvSpPr>
            <p:cNvPr id="390" name="TextBox 389"/>
            <p:cNvSpPr txBox="1"/>
            <p:nvPr/>
          </p:nvSpPr>
          <p:spPr>
            <a:xfrm>
              <a:off x="7530249" y="249289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GOV </a:t>
              </a:r>
              <a:endParaRPr lang="en-GB" sz="1050" dirty="0"/>
            </a:p>
          </p:txBody>
        </p:sp>
        <p:sp>
          <p:nvSpPr>
            <p:cNvPr id="391" name="TextBox 390"/>
            <p:cNvSpPr txBox="1"/>
            <p:nvPr/>
          </p:nvSpPr>
          <p:spPr>
            <a:xfrm>
              <a:off x="7876557" y="249289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PUB </a:t>
              </a:r>
              <a:endParaRPr lang="en-GB" sz="1050" dirty="0"/>
            </a:p>
          </p:txBody>
        </p:sp>
        <p:sp>
          <p:nvSpPr>
            <p:cNvPr id="392" name="TextBox 391"/>
            <p:cNvSpPr txBox="1"/>
            <p:nvPr/>
          </p:nvSpPr>
          <p:spPr>
            <a:xfrm>
              <a:off x="8493166" y="274383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COM </a:t>
              </a:r>
              <a:endParaRPr lang="en-GB" sz="1050" dirty="0"/>
            </a:p>
          </p:txBody>
        </p:sp>
        <p:sp>
          <p:nvSpPr>
            <p:cNvPr id="393" name="TextBox 392"/>
            <p:cNvSpPr txBox="1"/>
            <p:nvPr/>
          </p:nvSpPr>
          <p:spPr>
            <a:xfrm>
              <a:off x="7183930" y="249289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CIV </a:t>
              </a:r>
              <a:endParaRPr lang="en-GB" sz="1050" dirty="0"/>
            </a:p>
          </p:txBody>
        </p:sp>
        <p:sp>
          <p:nvSpPr>
            <p:cNvPr id="394" name="TextBox 393"/>
            <p:cNvSpPr txBox="1"/>
            <p:nvPr/>
          </p:nvSpPr>
          <p:spPr>
            <a:xfrm>
              <a:off x="8504991" y="285932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PH </a:t>
              </a:r>
              <a:endParaRPr lang="en-GB" sz="1050" dirty="0"/>
            </a:p>
          </p:txBody>
        </p:sp>
        <p:sp>
          <p:nvSpPr>
            <p:cNvPr id="395" name="TextBox 394"/>
            <p:cNvSpPr txBox="1"/>
            <p:nvPr/>
          </p:nvSpPr>
          <p:spPr>
            <a:xfrm>
              <a:off x="7530249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INF</a:t>
              </a:r>
              <a:endParaRPr lang="en-GB" sz="1050" dirty="0"/>
            </a:p>
          </p:txBody>
        </p:sp>
        <p:sp>
          <p:nvSpPr>
            <p:cNvPr id="396" name="TextBox 395"/>
            <p:cNvSpPr txBox="1"/>
            <p:nvPr/>
          </p:nvSpPr>
          <p:spPr>
            <a:xfrm>
              <a:off x="7876557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LAB </a:t>
              </a:r>
              <a:endParaRPr lang="en-GB" sz="1050" dirty="0"/>
            </a:p>
          </p:txBody>
        </p:sp>
        <p:sp>
          <p:nvSpPr>
            <p:cNvPr id="397" name="TextBox 396"/>
            <p:cNvSpPr txBox="1"/>
            <p:nvPr/>
          </p:nvSpPr>
          <p:spPr>
            <a:xfrm>
              <a:off x="7183930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CON</a:t>
              </a:r>
              <a:endParaRPr lang="en-GB" sz="1050" dirty="0"/>
            </a:p>
          </p:txBody>
        </p:sp>
        <p:sp>
          <p:nvSpPr>
            <p:cNvPr id="398" name="TextBox 397"/>
            <p:cNvSpPr txBox="1"/>
            <p:nvPr/>
          </p:nvSpPr>
          <p:spPr>
            <a:xfrm>
              <a:off x="6660234" y="2743836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STI  </a:t>
              </a:r>
              <a:endParaRPr lang="en-GB" sz="1050" dirty="0"/>
            </a:p>
          </p:txBody>
        </p:sp>
        <p:sp>
          <p:nvSpPr>
            <p:cNvPr id="399" name="TextBox 398"/>
            <p:cNvSpPr txBox="1"/>
            <p:nvPr/>
          </p:nvSpPr>
          <p:spPr>
            <a:xfrm>
              <a:off x="6660235" y="285932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PRO</a:t>
              </a:r>
              <a:endParaRPr lang="en-GB" sz="1050" dirty="0"/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6660233" y="299348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FIN</a:t>
              </a:r>
              <a:endParaRPr lang="en-GB" sz="1050" dirty="0"/>
            </a:p>
          </p:txBody>
        </p:sp>
        <p:sp>
          <p:nvSpPr>
            <p:cNvPr id="401" name="TextBox 400"/>
            <p:cNvSpPr txBox="1"/>
            <p:nvPr/>
          </p:nvSpPr>
          <p:spPr>
            <a:xfrm>
              <a:off x="8504988" y="2987805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OH</a:t>
              </a:r>
              <a:endParaRPr lang="en-GB" sz="1050" dirty="0"/>
            </a:p>
          </p:txBody>
        </p:sp>
      </p:grpSp>
      <p:grpSp>
        <p:nvGrpSpPr>
          <p:cNvPr id="15" name="Group 401"/>
          <p:cNvGrpSpPr/>
          <p:nvPr/>
        </p:nvGrpSpPr>
        <p:grpSpPr>
          <a:xfrm>
            <a:off x="1763686" y="1658528"/>
            <a:ext cx="2304258" cy="1127261"/>
            <a:chOff x="6660233" y="2492897"/>
            <a:chExt cx="2304258" cy="876768"/>
          </a:xfrm>
        </p:grpSpPr>
        <p:sp>
          <p:nvSpPr>
            <p:cNvPr id="403" name="TextBox 402"/>
            <p:cNvSpPr txBox="1"/>
            <p:nvPr/>
          </p:nvSpPr>
          <p:spPr>
            <a:xfrm>
              <a:off x="7530249" y="249289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GOV </a:t>
              </a:r>
              <a:endParaRPr lang="en-GB" sz="1050" dirty="0"/>
            </a:p>
          </p:txBody>
        </p:sp>
        <p:sp>
          <p:nvSpPr>
            <p:cNvPr id="404" name="TextBox 403"/>
            <p:cNvSpPr txBox="1"/>
            <p:nvPr/>
          </p:nvSpPr>
          <p:spPr>
            <a:xfrm>
              <a:off x="7876557" y="249289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PUB </a:t>
              </a:r>
              <a:endParaRPr lang="en-GB" sz="1050" dirty="0"/>
            </a:p>
          </p:txBody>
        </p:sp>
        <p:sp>
          <p:nvSpPr>
            <p:cNvPr id="405" name="TextBox 404"/>
            <p:cNvSpPr txBox="1"/>
            <p:nvPr/>
          </p:nvSpPr>
          <p:spPr>
            <a:xfrm>
              <a:off x="8493166" y="274383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COM </a:t>
              </a:r>
              <a:endParaRPr lang="en-GB" sz="1050" dirty="0"/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7183930" y="249289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CIV </a:t>
              </a:r>
              <a:endParaRPr lang="en-GB" sz="1050" dirty="0"/>
            </a:p>
          </p:txBody>
        </p:sp>
        <p:sp>
          <p:nvSpPr>
            <p:cNvPr id="407" name="TextBox 406"/>
            <p:cNvSpPr txBox="1"/>
            <p:nvPr/>
          </p:nvSpPr>
          <p:spPr>
            <a:xfrm>
              <a:off x="8504991" y="285932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PH </a:t>
              </a:r>
              <a:endParaRPr lang="en-GB" sz="1050" dirty="0"/>
            </a:p>
          </p:txBody>
        </p:sp>
        <p:sp>
          <p:nvSpPr>
            <p:cNvPr id="408" name="TextBox 407"/>
            <p:cNvSpPr txBox="1"/>
            <p:nvPr/>
          </p:nvSpPr>
          <p:spPr>
            <a:xfrm>
              <a:off x="7530249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INF</a:t>
              </a:r>
              <a:endParaRPr lang="en-GB" sz="1050" dirty="0"/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7876557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LAB </a:t>
              </a:r>
              <a:endParaRPr lang="en-GB" sz="1050" dirty="0"/>
            </a:p>
          </p:txBody>
        </p:sp>
        <p:sp>
          <p:nvSpPr>
            <p:cNvPr id="410" name="TextBox 409"/>
            <p:cNvSpPr txBox="1"/>
            <p:nvPr/>
          </p:nvSpPr>
          <p:spPr>
            <a:xfrm>
              <a:off x="7183930" y="324398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 smtClean="0"/>
                <a:t>CON</a:t>
              </a:r>
              <a:endParaRPr lang="en-GB" sz="1050" dirty="0"/>
            </a:p>
          </p:txBody>
        </p:sp>
        <p:sp>
          <p:nvSpPr>
            <p:cNvPr id="411" name="TextBox 410"/>
            <p:cNvSpPr txBox="1"/>
            <p:nvPr/>
          </p:nvSpPr>
          <p:spPr>
            <a:xfrm>
              <a:off x="6660234" y="2743836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STI  </a:t>
              </a:r>
              <a:endParaRPr lang="en-GB" sz="1050" dirty="0"/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6660234" y="2859328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PRO</a:t>
              </a:r>
              <a:endParaRPr lang="en-GB" sz="1050" dirty="0"/>
            </a:p>
          </p:txBody>
        </p:sp>
        <p:sp>
          <p:nvSpPr>
            <p:cNvPr id="413" name="TextBox 412"/>
            <p:cNvSpPr txBox="1"/>
            <p:nvPr/>
          </p:nvSpPr>
          <p:spPr>
            <a:xfrm>
              <a:off x="6660233" y="2993487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050" dirty="0" smtClean="0"/>
                <a:t>FIN</a:t>
              </a:r>
              <a:endParaRPr lang="en-GB" sz="1050" dirty="0"/>
            </a:p>
          </p:txBody>
        </p:sp>
        <p:sp>
          <p:nvSpPr>
            <p:cNvPr id="414" name="TextBox 413"/>
            <p:cNvSpPr txBox="1"/>
            <p:nvPr/>
          </p:nvSpPr>
          <p:spPr>
            <a:xfrm>
              <a:off x="8504988" y="2987805"/>
              <a:ext cx="459500" cy="125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050" dirty="0" smtClean="0"/>
                <a:t>OH</a:t>
              </a:r>
              <a:endParaRPr lang="en-GB" sz="1050" dirty="0"/>
            </a:p>
          </p:txBody>
        </p:sp>
      </p:grpSp>
      <p:cxnSp>
        <p:nvCxnSpPr>
          <p:cNvPr id="415" name="Curved Connector 470"/>
          <p:cNvCxnSpPr>
            <a:stCxn id="256" idx="6"/>
            <a:endCxn id="252" idx="6"/>
          </p:cNvCxnSpPr>
          <p:nvPr/>
        </p:nvCxnSpPr>
        <p:spPr>
          <a:xfrm>
            <a:off x="2311917" y="2219276"/>
            <a:ext cx="78354" cy="197903"/>
          </a:xfrm>
          <a:prstGeom prst="curvedConnector3">
            <a:avLst>
              <a:gd name="adj1" fmla="val 215485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Curved Connector 470"/>
          <p:cNvCxnSpPr>
            <a:stCxn id="248" idx="1"/>
            <a:endCxn id="252" idx="6"/>
          </p:cNvCxnSpPr>
          <p:nvPr/>
        </p:nvCxnSpPr>
        <p:spPr>
          <a:xfrm rot="16200000" flipH="1" flipV="1">
            <a:off x="2849580" y="1925886"/>
            <a:ext cx="31983" cy="950602"/>
          </a:xfrm>
          <a:prstGeom prst="curvedConnector4">
            <a:avLst>
              <a:gd name="adj1" fmla="val -478626"/>
              <a:gd name="adj2" fmla="val 48854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Curved Connector 470"/>
          <p:cNvCxnSpPr>
            <a:stCxn id="248" idx="2"/>
            <a:endCxn id="257" idx="7"/>
          </p:cNvCxnSpPr>
          <p:nvPr/>
        </p:nvCxnSpPr>
        <p:spPr>
          <a:xfrm rot="10800000" flipV="1">
            <a:off x="2895196" y="2410081"/>
            <a:ext cx="429369" cy="166734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Curved Connector 470"/>
          <p:cNvCxnSpPr>
            <a:stCxn id="252" idx="6"/>
            <a:endCxn id="247" idx="2"/>
          </p:cNvCxnSpPr>
          <p:nvPr/>
        </p:nvCxnSpPr>
        <p:spPr>
          <a:xfrm flipV="1">
            <a:off x="2390271" y="2028438"/>
            <a:ext cx="934293" cy="388741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Curved Connector 470"/>
          <p:cNvCxnSpPr>
            <a:stCxn id="301" idx="3"/>
            <a:endCxn id="294" idx="1"/>
          </p:cNvCxnSpPr>
          <p:nvPr/>
        </p:nvCxnSpPr>
        <p:spPr>
          <a:xfrm rot="5400000">
            <a:off x="6711951" y="4683941"/>
            <a:ext cx="137243" cy="80628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Curved Connector 470"/>
          <p:cNvCxnSpPr>
            <a:stCxn id="302" idx="6"/>
            <a:endCxn id="298" idx="7"/>
          </p:cNvCxnSpPr>
          <p:nvPr/>
        </p:nvCxnSpPr>
        <p:spPr>
          <a:xfrm>
            <a:off x="5726906" y="4632850"/>
            <a:ext cx="61105" cy="166870"/>
          </a:xfrm>
          <a:prstGeom prst="curvedConnector2">
            <a:avLst/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Curved Connector 470"/>
          <p:cNvCxnSpPr>
            <a:stCxn id="298" idx="6"/>
            <a:endCxn id="303" idx="1"/>
          </p:cNvCxnSpPr>
          <p:nvPr/>
        </p:nvCxnSpPr>
        <p:spPr>
          <a:xfrm>
            <a:off x="5804072" y="4823722"/>
            <a:ext cx="419717" cy="153969"/>
          </a:xfrm>
          <a:prstGeom prst="curvedConnector2">
            <a:avLst/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Curved Connector 470"/>
          <p:cNvCxnSpPr>
            <a:stCxn id="303" idx="0"/>
          </p:cNvCxnSpPr>
          <p:nvPr/>
        </p:nvCxnSpPr>
        <p:spPr>
          <a:xfrm rot="5400000" flipH="1" flipV="1">
            <a:off x="6381225" y="4832758"/>
            <a:ext cx="16332" cy="253653"/>
          </a:xfrm>
          <a:prstGeom prst="curvedConnector2">
            <a:avLst/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Curved Connector 422"/>
          <p:cNvCxnSpPr>
            <a:stCxn id="296" idx="0"/>
            <a:endCxn id="294" idx="1"/>
          </p:cNvCxnSpPr>
          <p:nvPr/>
        </p:nvCxnSpPr>
        <p:spPr>
          <a:xfrm rot="5400000" flipH="1" flipV="1">
            <a:off x="6588287" y="4766647"/>
            <a:ext cx="125742" cy="178202"/>
          </a:xfrm>
          <a:prstGeom prst="curvedConnector3">
            <a:avLst>
              <a:gd name="adj1" fmla="val 137125"/>
            </a:avLst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4" name="Oval 423"/>
          <p:cNvSpPr/>
          <p:nvPr/>
        </p:nvSpPr>
        <p:spPr>
          <a:xfrm>
            <a:off x="5868145" y="2173995"/>
            <a:ext cx="288032" cy="20893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25" name="Oval 424"/>
          <p:cNvSpPr/>
          <p:nvPr/>
        </p:nvSpPr>
        <p:spPr>
          <a:xfrm>
            <a:off x="5772267" y="3377544"/>
            <a:ext cx="311901" cy="185161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26" name="Oval 425"/>
          <p:cNvSpPr/>
          <p:nvPr/>
        </p:nvSpPr>
        <p:spPr>
          <a:xfrm>
            <a:off x="5940152" y="4395932"/>
            <a:ext cx="288032" cy="185161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cxnSp>
        <p:nvCxnSpPr>
          <p:cNvPr id="427" name="Curved Connector 470"/>
          <p:cNvCxnSpPr>
            <a:stCxn id="357" idx="6"/>
            <a:endCxn id="354" idx="5"/>
          </p:cNvCxnSpPr>
          <p:nvPr/>
        </p:nvCxnSpPr>
        <p:spPr>
          <a:xfrm flipV="1">
            <a:off x="2311917" y="3254982"/>
            <a:ext cx="62045" cy="167843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Curved Connector 470"/>
          <p:cNvCxnSpPr>
            <a:stCxn id="357" idx="6"/>
            <a:endCxn id="352" idx="0"/>
          </p:cNvCxnSpPr>
          <p:nvPr/>
        </p:nvCxnSpPr>
        <p:spPr>
          <a:xfrm>
            <a:off x="2311917" y="3422825"/>
            <a:ext cx="242993" cy="295687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Curved Connector 470"/>
          <p:cNvCxnSpPr>
            <a:stCxn id="351" idx="1"/>
            <a:endCxn id="352" idx="7"/>
          </p:cNvCxnSpPr>
          <p:nvPr/>
        </p:nvCxnSpPr>
        <p:spPr>
          <a:xfrm rot="16200000" flipV="1">
            <a:off x="2857116" y="3465988"/>
            <a:ext cx="606" cy="526272"/>
          </a:xfrm>
          <a:prstGeom prst="curvedConnector3">
            <a:avLst>
              <a:gd name="adj1" fmla="val 29305105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0" name="Curved Connector 470"/>
          <p:cNvCxnSpPr>
            <a:stCxn id="356" idx="2"/>
            <a:endCxn id="351" idx="1"/>
          </p:cNvCxnSpPr>
          <p:nvPr/>
        </p:nvCxnSpPr>
        <p:spPr>
          <a:xfrm rot="10800000" flipV="1">
            <a:off x="3120555" y="3421563"/>
            <a:ext cx="285879" cy="307864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1" name="Curved Connector 470"/>
          <p:cNvCxnSpPr>
            <a:stCxn id="348" idx="2"/>
            <a:endCxn id="357" idx="6"/>
          </p:cNvCxnSpPr>
          <p:nvPr/>
        </p:nvCxnSpPr>
        <p:spPr>
          <a:xfrm rot="10800000" flipV="1">
            <a:off x="2311918" y="3231986"/>
            <a:ext cx="1012647" cy="190838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Curved Connector 470"/>
          <p:cNvCxnSpPr>
            <a:stCxn id="350" idx="3"/>
            <a:endCxn id="354" idx="6"/>
          </p:cNvCxnSpPr>
          <p:nvPr/>
        </p:nvCxnSpPr>
        <p:spPr>
          <a:xfrm rot="5400000">
            <a:off x="2696592" y="2809371"/>
            <a:ext cx="114406" cy="727045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Curved Connector 470"/>
          <p:cNvCxnSpPr>
            <a:stCxn id="387" idx="3"/>
            <a:endCxn id="383" idx="6"/>
          </p:cNvCxnSpPr>
          <p:nvPr/>
        </p:nvCxnSpPr>
        <p:spPr>
          <a:xfrm rot="5400000">
            <a:off x="2701074" y="4182566"/>
            <a:ext cx="26052" cy="202624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Curved Connector 470"/>
          <p:cNvCxnSpPr>
            <a:stCxn id="383" idx="5"/>
            <a:endCxn id="385" idx="6"/>
          </p:cNvCxnSpPr>
          <p:nvPr/>
        </p:nvCxnSpPr>
        <p:spPr>
          <a:xfrm rot="5400000">
            <a:off x="2301907" y="4331801"/>
            <a:ext cx="304584" cy="284562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Curved Connector 470"/>
          <p:cNvCxnSpPr>
            <a:stCxn id="377" idx="2"/>
            <a:endCxn id="383" idx="5"/>
          </p:cNvCxnSpPr>
          <p:nvPr/>
        </p:nvCxnSpPr>
        <p:spPr>
          <a:xfrm rot="10800000">
            <a:off x="2596480" y="4321791"/>
            <a:ext cx="728085" cy="495391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Curved Connector 470"/>
          <p:cNvCxnSpPr>
            <a:stCxn id="384" idx="2"/>
            <a:endCxn id="387" idx="5"/>
          </p:cNvCxnSpPr>
          <p:nvPr/>
        </p:nvCxnSpPr>
        <p:spPr>
          <a:xfrm rot="10800000">
            <a:off x="2894157" y="4270853"/>
            <a:ext cx="512277" cy="354259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Curved Connector 470"/>
          <p:cNvCxnSpPr>
            <a:stCxn id="383" idx="5"/>
            <a:endCxn id="381" idx="6"/>
          </p:cNvCxnSpPr>
          <p:nvPr/>
        </p:nvCxnSpPr>
        <p:spPr>
          <a:xfrm rot="5400000">
            <a:off x="2242132" y="4469930"/>
            <a:ext cx="502487" cy="206208"/>
          </a:xfrm>
          <a:prstGeom prst="curvedConnector2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Curved Connector 470"/>
          <p:cNvCxnSpPr>
            <a:stCxn id="383" idx="5"/>
            <a:endCxn id="380" idx="7"/>
          </p:cNvCxnSpPr>
          <p:nvPr/>
        </p:nvCxnSpPr>
        <p:spPr>
          <a:xfrm rot="5400000">
            <a:off x="2290091" y="4625983"/>
            <a:ext cx="610579" cy="2197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Curved Connector 470"/>
          <p:cNvCxnSpPr>
            <a:stCxn id="380" idx="7"/>
            <a:endCxn id="379" idx="1"/>
          </p:cNvCxnSpPr>
          <p:nvPr/>
        </p:nvCxnSpPr>
        <p:spPr>
          <a:xfrm rot="16200000" flipH="1">
            <a:off x="2857115" y="4669536"/>
            <a:ext cx="606" cy="526272"/>
          </a:xfrm>
          <a:prstGeom prst="curvedConnector3">
            <a:avLst>
              <a:gd name="adj1" fmla="val -15858391"/>
            </a:avLst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" name="Curved Connector 470"/>
          <p:cNvCxnSpPr/>
          <p:nvPr/>
        </p:nvCxnSpPr>
        <p:spPr>
          <a:xfrm rot="10800000" flipV="1">
            <a:off x="3635900" y="4395932"/>
            <a:ext cx="2088229" cy="92583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1" name="Curved Connector 470"/>
          <p:cNvCxnSpPr>
            <a:endCxn id="279" idx="3"/>
          </p:cNvCxnSpPr>
          <p:nvPr/>
        </p:nvCxnSpPr>
        <p:spPr>
          <a:xfrm flipV="1">
            <a:off x="3707904" y="2401877"/>
            <a:ext cx="2000704" cy="235024"/>
          </a:xfrm>
          <a:prstGeom prst="curvedConnector2">
            <a:avLst/>
          </a:prstGeom>
          <a:ln w="28575">
            <a:solidFill>
              <a:srgbClr val="00B05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2" name="Curved Connector 470"/>
          <p:cNvCxnSpPr>
            <a:stCxn id="319" idx="1"/>
            <a:endCxn id="320" idx="7"/>
          </p:cNvCxnSpPr>
          <p:nvPr/>
        </p:nvCxnSpPr>
        <p:spPr>
          <a:xfrm rot="16200000" flipV="1">
            <a:off x="5793599" y="3590584"/>
            <a:ext cx="128256" cy="139429"/>
          </a:xfrm>
          <a:prstGeom prst="curvedConnector3">
            <a:avLst>
              <a:gd name="adj1" fmla="val 107750"/>
            </a:avLst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3" name="TextBox 442"/>
          <p:cNvSpPr txBox="1"/>
          <p:nvPr/>
        </p:nvSpPr>
        <p:spPr>
          <a:xfrm>
            <a:off x="3707904" y="1983233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Finance for innovation</a:t>
            </a:r>
            <a:endParaRPr lang="en-GB" sz="1400" dirty="0"/>
          </a:p>
        </p:txBody>
      </p:sp>
      <p:sp>
        <p:nvSpPr>
          <p:cNvPr id="444" name="TextBox 443"/>
          <p:cNvSpPr txBox="1"/>
          <p:nvPr/>
        </p:nvSpPr>
        <p:spPr>
          <a:xfrm>
            <a:off x="4211960" y="4488513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Finance for institutions, etc..</a:t>
            </a:r>
            <a:endParaRPr lang="en-GB" sz="1400" dirty="0"/>
          </a:p>
        </p:txBody>
      </p:sp>
      <p:sp>
        <p:nvSpPr>
          <p:cNvPr id="445" name="TextBox 444"/>
          <p:cNvSpPr txBox="1"/>
          <p:nvPr/>
        </p:nvSpPr>
        <p:spPr>
          <a:xfrm>
            <a:off x="4427984" y="2729479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Innovation for finance</a:t>
            </a:r>
            <a:endParaRPr lang="en-GB" sz="1400" dirty="0"/>
          </a:p>
        </p:txBody>
      </p:sp>
      <p:sp>
        <p:nvSpPr>
          <p:cNvPr id="446" name="TextBox 445"/>
          <p:cNvSpPr txBox="1"/>
          <p:nvPr/>
        </p:nvSpPr>
        <p:spPr>
          <a:xfrm>
            <a:off x="4427984" y="3855379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Institutions for innovation</a:t>
            </a:r>
            <a:endParaRPr lang="en-GB" sz="1400" dirty="0"/>
          </a:p>
        </p:txBody>
      </p:sp>
      <p:cxnSp>
        <p:nvCxnSpPr>
          <p:cNvPr id="447" name="Curved Connector 470"/>
          <p:cNvCxnSpPr/>
          <p:nvPr/>
        </p:nvCxnSpPr>
        <p:spPr>
          <a:xfrm>
            <a:off x="3779912" y="2679617"/>
            <a:ext cx="792088" cy="49862"/>
          </a:xfrm>
          <a:prstGeom prst="curved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Curved Connector 470"/>
          <p:cNvCxnSpPr/>
          <p:nvPr/>
        </p:nvCxnSpPr>
        <p:spPr>
          <a:xfrm>
            <a:off x="3779912" y="2729479"/>
            <a:ext cx="792088" cy="185161"/>
          </a:xfrm>
          <a:prstGeom prst="curved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Curved Connector 470"/>
          <p:cNvCxnSpPr/>
          <p:nvPr/>
        </p:nvCxnSpPr>
        <p:spPr>
          <a:xfrm rot="10800000">
            <a:off x="3779914" y="3377547"/>
            <a:ext cx="720079" cy="92579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Curved Connector 470"/>
          <p:cNvCxnSpPr/>
          <p:nvPr/>
        </p:nvCxnSpPr>
        <p:spPr>
          <a:xfrm rot="10800000" flipV="1">
            <a:off x="3779914" y="3099801"/>
            <a:ext cx="792086" cy="92582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Curved Connector 470"/>
          <p:cNvCxnSpPr/>
          <p:nvPr/>
        </p:nvCxnSpPr>
        <p:spPr>
          <a:xfrm rot="10800000" flipV="1">
            <a:off x="3707906" y="4303352"/>
            <a:ext cx="936102" cy="92583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Curved Connector 470"/>
          <p:cNvCxnSpPr/>
          <p:nvPr/>
        </p:nvCxnSpPr>
        <p:spPr>
          <a:xfrm rot="10800000" flipV="1">
            <a:off x="3779914" y="4118189"/>
            <a:ext cx="936103" cy="185160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3" name="Rectangle 452"/>
          <p:cNvSpPr/>
          <p:nvPr/>
        </p:nvSpPr>
        <p:spPr>
          <a:xfrm>
            <a:off x="0" y="836712"/>
            <a:ext cx="4353262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b="1" i="1" dirty="0" smtClean="0">
                <a:solidFill>
                  <a:schemeClr val="tx1"/>
                </a:solidFill>
              </a:rPr>
              <a:t>PATHWAYS  FROM: “GREEN DEAL 2013”</a:t>
            </a:r>
            <a:endParaRPr lang="en-GB" sz="1600" b="1" i="1" dirty="0">
              <a:solidFill>
                <a:schemeClr val="tx1"/>
              </a:solidFill>
            </a:endParaRPr>
          </a:p>
        </p:txBody>
      </p:sp>
      <p:sp>
        <p:nvSpPr>
          <p:cNvPr id="454" name="Rectangle 453"/>
          <p:cNvSpPr/>
          <p:nvPr/>
        </p:nvSpPr>
        <p:spPr>
          <a:xfrm>
            <a:off x="4716016" y="836712"/>
            <a:ext cx="4356141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b="1" i="1" dirty="0" smtClean="0">
                <a:solidFill>
                  <a:schemeClr val="tx1"/>
                </a:solidFill>
              </a:rPr>
              <a:t>PATHWAYS TO : “GREEN DEAL 3.0” </a:t>
            </a:r>
            <a:endParaRPr lang="en-GB" sz="1600" b="1" i="1" dirty="0">
              <a:solidFill>
                <a:schemeClr val="tx1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-36512" y="25460"/>
            <a:ext cx="918051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EXAMPLE:‘RETROFIT-3’: FACTOR PATHWAYS </a:t>
            </a:r>
            <a:endParaRPr lang="en-GB" sz="2800" b="1" i="1" dirty="0"/>
          </a:p>
        </p:txBody>
      </p:sp>
    </p:spTree>
    <p:extLst>
      <p:ext uri="{BB962C8B-B14F-4D97-AF65-F5344CB8AC3E}">
        <p14:creationId xmlns="" xmlns:p14="http://schemas.microsoft.com/office/powerpoint/2010/main" val="29432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229" grpId="0"/>
      <p:bldP spid="230" grpId="0"/>
      <p:bldP spid="259" grpId="0"/>
      <p:bldP spid="260" grpId="0"/>
      <p:bldP spid="261" grpId="0"/>
      <p:bldP spid="305" grpId="0" animBg="1"/>
      <p:bldP spid="328" grpId="0" animBg="1"/>
      <p:bldP spid="332" grpId="0" animBg="1"/>
      <p:bldP spid="360" grpId="0" animBg="1"/>
      <p:bldP spid="388" grpId="0" animBg="1"/>
      <p:bldP spid="424" grpId="0" animBg="1"/>
      <p:bldP spid="425" grpId="0" animBg="1"/>
      <p:bldP spid="426" grpId="0" animBg="1"/>
      <p:bldP spid="443" grpId="0"/>
      <p:bldP spid="444" grpId="0"/>
      <p:bldP spid="445" grpId="0"/>
      <p:bldP spid="44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Box 126"/>
          <p:cNvSpPr txBox="1"/>
          <p:nvPr/>
        </p:nvSpPr>
        <p:spPr>
          <a:xfrm>
            <a:off x="166642" y="0"/>
            <a:ext cx="868707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SUPPLY-DEMAND-VALUE CHAINS &amp; TRANSITIONS</a:t>
            </a:r>
            <a:endParaRPr lang="en-GB" sz="28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" y="1069726"/>
            <a:ext cx="4334966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 smtClean="0"/>
              <a:t>LINEAR / EVOLUTIONARY VALUE CHAIN  </a:t>
            </a:r>
            <a:endParaRPr lang="en-GB" sz="2000" i="1" dirty="0"/>
          </a:p>
        </p:txBody>
      </p:sp>
      <p:grpSp>
        <p:nvGrpSpPr>
          <p:cNvPr id="13" name="Group 169"/>
          <p:cNvGrpSpPr/>
          <p:nvPr/>
        </p:nvGrpSpPr>
        <p:grpSpPr>
          <a:xfrm>
            <a:off x="4915290" y="4782500"/>
            <a:ext cx="4147553" cy="1022764"/>
            <a:chOff x="4915290" y="4782500"/>
            <a:chExt cx="4147553" cy="1022764"/>
          </a:xfrm>
        </p:grpSpPr>
        <p:sp>
          <p:nvSpPr>
            <p:cNvPr id="49" name="Rectangle 48"/>
            <p:cNvSpPr/>
            <p:nvPr/>
          </p:nvSpPr>
          <p:spPr>
            <a:xfrm>
              <a:off x="4915290" y="4854508"/>
              <a:ext cx="829511" cy="83637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Factors linked to socio-ecological value</a:t>
              </a:r>
              <a:endParaRPr lang="en-GB" sz="1400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744799" y="4968890"/>
              <a:ext cx="829511" cy="83637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Finance diversified finance for wider value </a:t>
              </a:r>
              <a:endParaRPr lang="en-GB" sz="1400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574312" y="4968890"/>
              <a:ext cx="829511" cy="83637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err="1" smtClean="0"/>
                <a:t>Entrepren</a:t>
              </a:r>
              <a:r>
                <a:rPr lang="en-GB" sz="1400" dirty="0" smtClean="0"/>
                <a:t> rewarded for social value</a:t>
              </a:r>
              <a:endParaRPr lang="en-GB" sz="140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403821" y="4968890"/>
              <a:ext cx="829511" cy="83637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 Workers  are stakeholders &amp; owners</a:t>
              </a:r>
              <a:endParaRPr lang="en-GB" sz="1400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233332" y="4782500"/>
              <a:ext cx="829511" cy="83637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market is based on shared intelligence</a:t>
              </a:r>
              <a:endParaRPr lang="en-GB" sz="1400" dirty="0"/>
            </a:p>
          </p:txBody>
        </p:sp>
      </p:grpSp>
      <p:grpSp>
        <p:nvGrpSpPr>
          <p:cNvPr id="25" name="Group 123"/>
          <p:cNvGrpSpPr/>
          <p:nvPr/>
        </p:nvGrpSpPr>
        <p:grpSpPr>
          <a:xfrm>
            <a:off x="4842336" y="1700808"/>
            <a:ext cx="4301664" cy="936104"/>
            <a:chOff x="4822127" y="2636912"/>
            <a:chExt cx="4139301" cy="936104"/>
          </a:xfrm>
        </p:grpSpPr>
        <p:sp>
          <p:nvSpPr>
            <p:cNvPr id="54" name="Rectangle 53"/>
            <p:cNvSpPr/>
            <p:nvPr/>
          </p:nvSpPr>
          <p:spPr>
            <a:xfrm>
              <a:off x="4822127" y="2636912"/>
              <a:ext cx="829993" cy="93569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Possible unique resources</a:t>
              </a:r>
              <a:endParaRPr lang="en-GB" sz="14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641456" y="2636912"/>
              <a:ext cx="829993" cy="93569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Affluent societies move to sharing models</a:t>
              </a:r>
              <a:endParaRPr lang="en-GB" sz="14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471450" y="2636912"/>
              <a:ext cx="829993" cy="93569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energy &amp; service costs reduced to zero</a:t>
              </a:r>
              <a:endParaRPr lang="en-GB" sz="1400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7301442" y="2636912"/>
              <a:ext cx="829993" cy="93569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err="1" smtClean="0"/>
                <a:t>Consump</a:t>
              </a:r>
              <a:r>
                <a:rPr lang="en-GB" sz="1400" dirty="0" smtClean="0"/>
                <a:t> quality based on social, ecological values </a:t>
              </a:r>
              <a:endParaRPr lang="en-GB" sz="1400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8131435" y="2637323"/>
              <a:ext cx="829993" cy="93569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Price linked to wider services / use values</a:t>
              </a:r>
              <a:endParaRPr lang="en-GB" sz="1400" dirty="0"/>
            </a:p>
          </p:txBody>
        </p:sp>
      </p:grpSp>
      <p:grpSp>
        <p:nvGrpSpPr>
          <p:cNvPr id="26" name="Group 139"/>
          <p:cNvGrpSpPr/>
          <p:nvPr/>
        </p:nvGrpSpPr>
        <p:grpSpPr>
          <a:xfrm>
            <a:off x="4716016" y="2734177"/>
            <a:ext cx="4427984" cy="1943900"/>
            <a:chOff x="4716016" y="2734177"/>
            <a:chExt cx="4427984" cy="19439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9" name="Right Arrow 58"/>
            <p:cNvSpPr/>
            <p:nvPr/>
          </p:nvSpPr>
          <p:spPr>
            <a:xfrm rot="15300000" flipV="1">
              <a:off x="5395166" y="2671897"/>
              <a:ext cx="330411" cy="470075"/>
            </a:xfrm>
            <a:prstGeom prst="rightArrow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0" name="Right Arrow 59"/>
            <p:cNvSpPr/>
            <p:nvPr/>
          </p:nvSpPr>
          <p:spPr>
            <a:xfrm rot="4500000" flipV="1">
              <a:off x="5082244" y="2842268"/>
              <a:ext cx="330411" cy="470075"/>
            </a:xfrm>
            <a:prstGeom prst="rightArrow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1" name="Oval 60"/>
            <p:cNvSpPr/>
            <p:nvPr/>
          </p:nvSpPr>
          <p:spPr>
            <a:xfrm rot="10800000" flipV="1">
              <a:off x="8016223" y="3765978"/>
              <a:ext cx="1127777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Sale price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 rot="10800000" flipV="1">
              <a:off x="4969532" y="3765978"/>
              <a:ext cx="1127777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Factors of </a:t>
              </a:r>
              <a:r>
                <a:rPr lang="en-GB" sz="1400" dirty="0" err="1" smtClean="0">
                  <a:solidFill>
                    <a:schemeClr val="tx1"/>
                  </a:solidFill>
                </a:rPr>
                <a:t>produc-tion</a:t>
              </a:r>
              <a:r>
                <a:rPr lang="en-GB" sz="1400" dirty="0" smtClean="0">
                  <a:solidFill>
                    <a:schemeClr val="tx1"/>
                  </a:solidFill>
                </a:rPr>
                <a:t> 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 rot="10800000" flipV="1">
              <a:off x="4969532" y="3193231"/>
              <a:ext cx="1127777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Social, cultural, ecological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 rot="10800000" flipV="1">
              <a:off x="6555295" y="4212639"/>
              <a:ext cx="995268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err="1" smtClean="0">
                  <a:solidFill>
                    <a:schemeClr val="tx1"/>
                  </a:solidFill>
                </a:rPr>
                <a:t>Entrepre</a:t>
              </a:r>
              <a:r>
                <a:rPr lang="en-GB" sz="1400" dirty="0" smtClean="0">
                  <a:solidFill>
                    <a:schemeClr val="tx1"/>
                  </a:solidFill>
                </a:rPr>
                <a:t>  value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 rot="10800000" flipV="1">
              <a:off x="7394936" y="4212639"/>
              <a:ext cx="995268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Labour value 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 rot="10800000" flipV="1">
              <a:off x="5715657" y="4212639"/>
              <a:ext cx="995268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Capital value  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>
            <a:xfrm rot="10800000" flipV="1">
              <a:off x="6560103" y="2734177"/>
              <a:ext cx="989655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Extended functions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Oval 67"/>
            <p:cNvSpPr/>
            <p:nvPr/>
          </p:nvSpPr>
          <p:spPr>
            <a:xfrm rot="10800000" flipV="1">
              <a:off x="7399740" y="2734177"/>
              <a:ext cx="989655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Direct </a:t>
              </a:r>
              <a:r>
                <a:rPr lang="en-GB" sz="1400" dirty="0" err="1" smtClean="0">
                  <a:solidFill>
                    <a:schemeClr val="tx1"/>
                  </a:solidFill>
                </a:rPr>
                <a:t>consump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 rot="10800000" flipV="1">
              <a:off x="5720462" y="2734177"/>
              <a:ext cx="1059880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Owner value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81" name="Oval 80"/>
            <p:cNvSpPr/>
            <p:nvPr/>
          </p:nvSpPr>
          <p:spPr>
            <a:xfrm rot="10800000" flipV="1">
              <a:off x="8016223" y="3184642"/>
              <a:ext cx="1127777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Purchase price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 flipV="1">
              <a:off x="4716016" y="2802308"/>
              <a:ext cx="13162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B" sz="1400" dirty="0"/>
            </a:p>
          </p:txBody>
        </p:sp>
        <p:grpSp>
          <p:nvGrpSpPr>
            <p:cNvPr id="27" name="Group 58"/>
            <p:cNvGrpSpPr/>
            <p:nvPr/>
          </p:nvGrpSpPr>
          <p:grpSpPr>
            <a:xfrm rot="10800000" flipV="1">
              <a:off x="8052690" y="3518928"/>
              <a:ext cx="928997" cy="342120"/>
              <a:chOff x="4976812" y="3928825"/>
              <a:chExt cx="433716" cy="336484"/>
            </a:xfrm>
          </p:grpSpPr>
          <p:sp>
            <p:nvSpPr>
              <p:cNvPr id="92" name="Right Arrow 91"/>
              <p:cNvSpPr/>
              <p:nvPr/>
            </p:nvSpPr>
            <p:spPr>
              <a:xfrm rot="5400000">
                <a:off x="5177531" y="4032312"/>
                <a:ext cx="222005" cy="243989"/>
              </a:xfrm>
              <a:prstGeom prst="rightArrow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93" name="Right Arrow 92"/>
              <p:cNvSpPr/>
              <p:nvPr/>
            </p:nvSpPr>
            <p:spPr>
              <a:xfrm rot="16200000">
                <a:off x="4987804" y="3917833"/>
                <a:ext cx="222005" cy="243989"/>
              </a:xfrm>
              <a:prstGeom prst="rightArrow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sp>
        <p:nvSpPr>
          <p:cNvPr id="126" name="TextBox 125"/>
          <p:cNvSpPr txBox="1"/>
          <p:nvPr/>
        </p:nvSpPr>
        <p:spPr>
          <a:xfrm>
            <a:off x="4588793" y="1052736"/>
            <a:ext cx="4555208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 smtClean="0"/>
              <a:t>SYNERGISTIC / COEVOLUTIONARY CHAIN  </a:t>
            </a:r>
            <a:endParaRPr lang="en-GB" sz="2000" i="1" dirty="0"/>
          </a:p>
        </p:txBody>
      </p:sp>
      <p:grpSp>
        <p:nvGrpSpPr>
          <p:cNvPr id="28" name="Group 138"/>
          <p:cNvGrpSpPr/>
          <p:nvPr/>
        </p:nvGrpSpPr>
        <p:grpSpPr>
          <a:xfrm>
            <a:off x="-98047" y="4418382"/>
            <a:ext cx="4598039" cy="1170858"/>
            <a:chOff x="-98047" y="4418382"/>
            <a:chExt cx="4598039" cy="1170858"/>
          </a:xfrm>
        </p:grpSpPr>
        <p:sp>
          <p:nvSpPr>
            <p:cNvPr id="3" name="Rectangle 2"/>
            <p:cNvSpPr/>
            <p:nvPr/>
          </p:nvSpPr>
          <p:spPr>
            <a:xfrm>
              <a:off x="-98047" y="4490390"/>
              <a:ext cx="910764" cy="81944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Factor values built into sale price</a:t>
              </a:r>
              <a:endParaRPr lang="en-GB" sz="1400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856938" y="4769798"/>
              <a:ext cx="767961" cy="81944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Products designed  for profit of investors</a:t>
              </a:r>
              <a:endParaRPr lang="en-GB" sz="14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767703" y="4769798"/>
              <a:ext cx="790229" cy="81944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 err="1" smtClean="0"/>
                <a:t>Entrepren</a:t>
              </a:r>
              <a:r>
                <a:rPr lang="en-US" sz="1400" dirty="0" smtClean="0"/>
                <a:t> incentives for short term gain</a:t>
              </a:r>
              <a:endParaRPr lang="en-GB" sz="12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678465" y="4769798"/>
              <a:ext cx="910764" cy="81944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 Workers  on insecure low wage contracts</a:t>
              </a:r>
              <a:endParaRPr lang="en-GB" sz="14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89228" y="4418382"/>
              <a:ext cx="910764" cy="819442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market is manipulated by advertising</a:t>
              </a:r>
              <a:endParaRPr lang="en-GB" sz="1400" dirty="0"/>
            </a:p>
          </p:txBody>
        </p:sp>
      </p:grpSp>
      <p:grpSp>
        <p:nvGrpSpPr>
          <p:cNvPr id="29" name="Group 124"/>
          <p:cNvGrpSpPr/>
          <p:nvPr/>
        </p:nvGrpSpPr>
        <p:grpSpPr>
          <a:xfrm>
            <a:off x="0" y="1556792"/>
            <a:ext cx="4499992" cy="1241447"/>
            <a:chOff x="0" y="1556792"/>
            <a:chExt cx="4499992" cy="1241447"/>
          </a:xfrm>
        </p:grpSpPr>
        <p:sp>
          <p:nvSpPr>
            <p:cNvPr id="8" name="Rectangle 7"/>
            <p:cNvSpPr/>
            <p:nvPr/>
          </p:nvSpPr>
          <p:spPr>
            <a:xfrm>
              <a:off x="0" y="1772816"/>
              <a:ext cx="730236" cy="102542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Free goods &amp; externalities</a:t>
              </a:r>
              <a:endParaRPr lang="en-GB" sz="14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56938" y="1556792"/>
              <a:ext cx="910764" cy="102542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Affluent societies growing piles of stuff</a:t>
              </a:r>
              <a:endParaRPr lang="en-GB" sz="1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67703" y="1556792"/>
              <a:ext cx="910764" cy="102542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Possible high energy &amp; service costs</a:t>
              </a:r>
              <a:endParaRPr lang="en-GB" sz="1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678465" y="1556792"/>
              <a:ext cx="910764" cy="102542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Limits on consumption in affluent society</a:t>
              </a:r>
              <a:endParaRPr lang="en-GB" sz="14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589228" y="1700808"/>
              <a:ext cx="910764" cy="102542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/>
                <a:t>Price dependency on market psychology, fashion etc</a:t>
              </a:r>
              <a:endParaRPr lang="en-GB" sz="1400" dirty="0"/>
            </a:p>
          </p:txBody>
        </p:sp>
      </p:grpSp>
      <p:grpSp>
        <p:nvGrpSpPr>
          <p:cNvPr id="30" name="Group 123"/>
          <p:cNvGrpSpPr/>
          <p:nvPr/>
        </p:nvGrpSpPr>
        <p:grpSpPr>
          <a:xfrm>
            <a:off x="-80712" y="2666475"/>
            <a:ext cx="4500272" cy="924492"/>
            <a:chOff x="-80712" y="2666475"/>
            <a:chExt cx="4500272" cy="9244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4" name="Right Arrow 13"/>
            <p:cNvSpPr/>
            <p:nvPr/>
          </p:nvSpPr>
          <p:spPr>
            <a:xfrm rot="15300000" flipV="1">
              <a:off x="612221" y="2600358"/>
              <a:ext cx="330411" cy="477750"/>
            </a:xfrm>
            <a:prstGeom prst="rightArrow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5" name="Right Arrow 14"/>
            <p:cNvSpPr/>
            <p:nvPr/>
          </p:nvSpPr>
          <p:spPr>
            <a:xfrm rot="4500000" flipV="1">
              <a:off x="294192" y="2770729"/>
              <a:ext cx="330411" cy="477750"/>
            </a:xfrm>
            <a:prstGeom prst="rightArrow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8" name="Oval 17"/>
            <p:cNvSpPr/>
            <p:nvPr/>
          </p:nvSpPr>
          <p:spPr>
            <a:xfrm rot="10800000" flipV="1">
              <a:off x="176941" y="3125529"/>
              <a:ext cx="1146188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Social, cultural, ecological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 rot="10800000" flipV="1">
              <a:off x="1793480" y="2666475"/>
              <a:ext cx="1005812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Extended functions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10800000" flipV="1">
              <a:off x="2646825" y="2666475"/>
              <a:ext cx="1005812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Direct </a:t>
              </a:r>
              <a:r>
                <a:rPr lang="en-GB" sz="1400" dirty="0" err="1" smtClean="0">
                  <a:solidFill>
                    <a:schemeClr val="tx1"/>
                  </a:solidFill>
                </a:rPr>
                <a:t>consump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10800000" flipV="1">
              <a:off x="940132" y="2666475"/>
              <a:ext cx="1077183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Owner value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 rot="10800000" flipV="1">
              <a:off x="3273372" y="3116940"/>
              <a:ext cx="1146188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Purchase price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flipV="1">
              <a:off x="-80712" y="2734606"/>
              <a:ext cx="1337701" cy="30777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en-GB" sz="1400" dirty="0"/>
            </a:p>
          </p:txBody>
        </p:sp>
        <p:cxnSp>
          <p:nvCxnSpPr>
            <p:cNvPr id="42" name="Curved Connector 347"/>
            <p:cNvCxnSpPr/>
            <p:nvPr/>
          </p:nvCxnSpPr>
          <p:spPr>
            <a:xfrm rot="10800000">
              <a:off x="3110459" y="3286623"/>
              <a:ext cx="266657" cy="195743"/>
            </a:xfrm>
            <a:prstGeom prst="curvedConnector2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urved Connector 347"/>
            <p:cNvCxnSpPr/>
            <p:nvPr/>
          </p:nvCxnSpPr>
          <p:spPr>
            <a:xfrm rot="10800000">
              <a:off x="2379306" y="3217937"/>
              <a:ext cx="997810" cy="264428"/>
            </a:xfrm>
            <a:prstGeom prst="curvedConnector2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urved Connector 347"/>
            <p:cNvCxnSpPr/>
            <p:nvPr/>
          </p:nvCxnSpPr>
          <p:spPr>
            <a:xfrm rot="10800000">
              <a:off x="1738749" y="3305071"/>
              <a:ext cx="1638367" cy="177295"/>
            </a:xfrm>
            <a:prstGeom prst="curvedConnector2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127"/>
          <p:cNvGrpSpPr/>
          <p:nvPr/>
        </p:nvGrpSpPr>
        <p:grpSpPr>
          <a:xfrm>
            <a:off x="176941" y="3503118"/>
            <a:ext cx="4261490" cy="1107257"/>
            <a:chOff x="176941" y="3503118"/>
            <a:chExt cx="4261490" cy="110725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Oval 15"/>
            <p:cNvSpPr/>
            <p:nvPr/>
          </p:nvSpPr>
          <p:spPr>
            <a:xfrm rot="10800000" flipV="1">
              <a:off x="3273372" y="3698276"/>
              <a:ext cx="1146188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Sale price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 rot="10800000" flipV="1">
              <a:off x="176941" y="3698276"/>
              <a:ext cx="1146188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Factors of </a:t>
              </a:r>
              <a:r>
                <a:rPr lang="en-GB" sz="1400" dirty="0" err="1" smtClean="0">
                  <a:solidFill>
                    <a:schemeClr val="tx1"/>
                  </a:solidFill>
                </a:rPr>
                <a:t>produc-tion</a:t>
              </a:r>
              <a:r>
                <a:rPr lang="en-GB" sz="1400" dirty="0" smtClean="0">
                  <a:solidFill>
                    <a:schemeClr val="tx1"/>
                  </a:solidFill>
                </a:rPr>
                <a:t> 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0800000" flipV="1">
              <a:off x="1788593" y="4144937"/>
              <a:ext cx="1011516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err="1" smtClean="0">
                  <a:solidFill>
                    <a:schemeClr val="tx1"/>
                  </a:solidFill>
                </a:rPr>
                <a:t>Entrepre</a:t>
              </a:r>
              <a:r>
                <a:rPr lang="en-GB" sz="1400" dirty="0" smtClean="0">
                  <a:solidFill>
                    <a:schemeClr val="tx1"/>
                  </a:solidFill>
                </a:rPr>
                <a:t> value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10800000" flipV="1">
              <a:off x="2641941" y="4144937"/>
              <a:ext cx="1011516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Labour value 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0800000" flipV="1">
              <a:off x="935247" y="4144937"/>
              <a:ext cx="1011516" cy="465438"/>
            </a:xfrm>
            <a:prstGeom prst="ellipse">
              <a:avLst/>
            </a:prstGeom>
            <a:solidFill>
              <a:srgbClr val="FFCC9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Capital value  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Curved Connector 37"/>
            <p:cNvCxnSpPr/>
            <p:nvPr/>
          </p:nvCxnSpPr>
          <p:spPr>
            <a:xfrm flipV="1">
              <a:off x="1388279" y="3825750"/>
              <a:ext cx="1988835" cy="3199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urved Connector 38"/>
            <p:cNvCxnSpPr/>
            <p:nvPr/>
          </p:nvCxnSpPr>
          <p:spPr>
            <a:xfrm rot="5400000" flipH="1" flipV="1">
              <a:off x="2506035" y="3146954"/>
              <a:ext cx="192283" cy="1549877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urved Connector 347"/>
            <p:cNvCxnSpPr/>
            <p:nvPr/>
          </p:nvCxnSpPr>
          <p:spPr>
            <a:xfrm rot="5400000" flipH="1" flipV="1">
              <a:off x="2746622" y="3456229"/>
              <a:ext cx="260973" cy="1000015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urved Connector 347"/>
            <p:cNvCxnSpPr/>
            <p:nvPr/>
          </p:nvCxnSpPr>
          <p:spPr>
            <a:xfrm rot="5400000" flipH="1" flipV="1">
              <a:off x="3108851" y="3736655"/>
              <a:ext cx="179169" cy="357359"/>
            </a:xfrm>
            <a:prstGeom prst="curved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58"/>
            <p:cNvGrpSpPr/>
            <p:nvPr/>
          </p:nvGrpSpPr>
          <p:grpSpPr>
            <a:xfrm rot="10800000" flipV="1">
              <a:off x="3494268" y="3503118"/>
              <a:ext cx="944163" cy="309503"/>
              <a:chOff x="4976812" y="3928825"/>
              <a:chExt cx="433716" cy="336484"/>
            </a:xfrm>
          </p:grpSpPr>
          <p:sp>
            <p:nvSpPr>
              <p:cNvPr id="47" name="Right Arrow 46"/>
              <p:cNvSpPr/>
              <p:nvPr/>
            </p:nvSpPr>
            <p:spPr>
              <a:xfrm rot="5400000">
                <a:off x="5177531" y="4032312"/>
                <a:ext cx="222005" cy="243989"/>
              </a:xfrm>
              <a:prstGeom prst="rightArrow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48" name="Right Arrow 47"/>
              <p:cNvSpPr/>
              <p:nvPr/>
            </p:nvSpPr>
            <p:spPr>
              <a:xfrm rot="16200000">
                <a:off x="4987804" y="3917833"/>
                <a:ext cx="222005" cy="243989"/>
              </a:xfrm>
              <a:prstGeom prst="rightArrow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grpSp>
        <p:nvGrpSpPr>
          <p:cNvPr id="33" name="Group 351"/>
          <p:cNvGrpSpPr/>
          <p:nvPr/>
        </p:nvGrpSpPr>
        <p:grpSpPr>
          <a:xfrm flipV="1">
            <a:off x="1151224" y="3098943"/>
            <a:ext cx="2462948" cy="1106774"/>
            <a:chOff x="1566075" y="692696"/>
            <a:chExt cx="1798535" cy="720314"/>
          </a:xfrm>
        </p:grpSpPr>
        <p:sp>
          <p:nvSpPr>
            <p:cNvPr id="129" name="Oval 2"/>
            <p:cNvSpPr/>
            <p:nvPr/>
          </p:nvSpPr>
          <p:spPr>
            <a:xfrm>
              <a:off x="3191503" y="901265"/>
              <a:ext cx="173107" cy="774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0" name="Oval 129"/>
            <p:cNvSpPr/>
            <p:nvPr/>
          </p:nvSpPr>
          <p:spPr>
            <a:xfrm>
              <a:off x="3191503" y="1124748"/>
              <a:ext cx="173107" cy="774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1" name="Oval 130"/>
            <p:cNvSpPr/>
            <p:nvPr/>
          </p:nvSpPr>
          <p:spPr>
            <a:xfrm>
              <a:off x="2843992" y="745936"/>
              <a:ext cx="173107" cy="774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2" name="Oval 131"/>
            <p:cNvSpPr/>
            <p:nvPr/>
          </p:nvSpPr>
          <p:spPr>
            <a:xfrm>
              <a:off x="2849024" y="1279523"/>
              <a:ext cx="173107" cy="774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3" name="Oval 132"/>
            <p:cNvSpPr/>
            <p:nvPr/>
          </p:nvSpPr>
          <p:spPr>
            <a:xfrm>
              <a:off x="1908553" y="1278858"/>
              <a:ext cx="173107" cy="774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4" name="Oval 133"/>
            <p:cNvSpPr/>
            <p:nvPr/>
          </p:nvSpPr>
          <p:spPr>
            <a:xfrm>
              <a:off x="1566075" y="1132555"/>
              <a:ext cx="173107" cy="774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5" name="Oval 134"/>
            <p:cNvSpPr/>
            <p:nvPr/>
          </p:nvSpPr>
          <p:spPr>
            <a:xfrm>
              <a:off x="1566075" y="899183"/>
              <a:ext cx="173107" cy="774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6" name="Oval 135"/>
            <p:cNvSpPr/>
            <p:nvPr/>
          </p:nvSpPr>
          <p:spPr>
            <a:xfrm>
              <a:off x="1911970" y="748742"/>
              <a:ext cx="173107" cy="774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7" name="Oval 136"/>
            <p:cNvSpPr/>
            <p:nvPr/>
          </p:nvSpPr>
          <p:spPr>
            <a:xfrm>
              <a:off x="2376311" y="1335566"/>
              <a:ext cx="173107" cy="774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8" name="Oval 137"/>
            <p:cNvSpPr/>
            <p:nvPr/>
          </p:nvSpPr>
          <p:spPr>
            <a:xfrm>
              <a:off x="2374701" y="692696"/>
              <a:ext cx="173107" cy="774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34" name="Group 121"/>
          <p:cNvGrpSpPr/>
          <p:nvPr/>
        </p:nvGrpSpPr>
        <p:grpSpPr>
          <a:xfrm>
            <a:off x="5978896" y="3154113"/>
            <a:ext cx="2356033" cy="1138983"/>
            <a:chOff x="5378936" y="2325315"/>
            <a:chExt cx="1257840" cy="743645"/>
          </a:xfrm>
        </p:grpSpPr>
        <p:grpSp>
          <p:nvGrpSpPr>
            <p:cNvPr id="35" name="Group 351"/>
            <p:cNvGrpSpPr/>
            <p:nvPr/>
          </p:nvGrpSpPr>
          <p:grpSpPr>
            <a:xfrm>
              <a:off x="5378936" y="2325315"/>
              <a:ext cx="1257840" cy="743645"/>
              <a:chOff x="1566079" y="692696"/>
              <a:chExt cx="1798539" cy="720309"/>
            </a:xfrm>
          </p:grpSpPr>
          <p:sp>
            <p:nvSpPr>
              <p:cNvPr id="160" name="Oval 2"/>
              <p:cNvSpPr/>
              <p:nvPr/>
            </p:nvSpPr>
            <p:spPr>
              <a:xfrm>
                <a:off x="3191511" y="901261"/>
                <a:ext cx="173107" cy="77444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3191511" y="1124744"/>
                <a:ext cx="173107" cy="77444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2843999" y="745933"/>
                <a:ext cx="173107" cy="77444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2849031" y="1279518"/>
                <a:ext cx="173107" cy="77444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1908558" y="1278853"/>
                <a:ext cx="173107" cy="77444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1566079" y="1132550"/>
                <a:ext cx="173107" cy="77444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1566079" y="899179"/>
                <a:ext cx="173107" cy="77444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1911974" y="748739"/>
                <a:ext cx="173107" cy="77444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2376313" y="1335561"/>
                <a:ext cx="173107" cy="77444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2374701" y="692696"/>
                <a:ext cx="173107" cy="77444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143" name="Curved Connector 142"/>
            <p:cNvCxnSpPr>
              <a:stCxn id="166" idx="6"/>
              <a:endCxn id="160" idx="2"/>
            </p:cNvCxnSpPr>
            <p:nvPr/>
          </p:nvCxnSpPr>
          <p:spPr>
            <a:xfrm>
              <a:off x="5500001" y="2578464"/>
              <a:ext cx="1015710" cy="2150"/>
            </a:xfrm>
            <a:prstGeom prst="curvedConnector3">
              <a:avLst>
                <a:gd name="adj1" fmla="val 50000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urved Connector 347"/>
            <p:cNvCxnSpPr>
              <a:stCxn id="167" idx="5"/>
              <a:endCxn id="160" idx="2"/>
            </p:cNvCxnSpPr>
            <p:nvPr/>
          </p:nvCxnSpPr>
          <p:spPr>
            <a:xfrm rot="16200000" flipH="1">
              <a:off x="6055347" y="2120250"/>
              <a:ext cx="129196" cy="791532"/>
            </a:xfrm>
            <a:prstGeom prst="curvedConnector2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urved Connector 347"/>
            <p:cNvCxnSpPr>
              <a:stCxn id="169" idx="4"/>
              <a:endCxn id="160" idx="2"/>
            </p:cNvCxnSpPr>
            <p:nvPr/>
          </p:nvCxnSpPr>
          <p:spPr>
            <a:xfrm rot="16200000" flipH="1">
              <a:off x="6172678" y="2237582"/>
              <a:ext cx="175346" cy="510718"/>
            </a:xfrm>
            <a:prstGeom prst="curvedConnector2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urved Connector 347"/>
            <p:cNvCxnSpPr>
              <a:stCxn id="162" idx="4"/>
              <a:endCxn id="160" idx="2"/>
            </p:cNvCxnSpPr>
            <p:nvPr/>
          </p:nvCxnSpPr>
          <p:spPr>
            <a:xfrm rot="16200000" flipH="1">
              <a:off x="6364266" y="2429169"/>
              <a:ext cx="120384" cy="182507"/>
            </a:xfrm>
            <a:prstGeom prst="curvedConnector2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urved Connector 347"/>
            <p:cNvCxnSpPr>
              <a:stCxn id="160" idx="3"/>
              <a:endCxn id="161" idx="1"/>
            </p:cNvCxnSpPr>
            <p:nvPr/>
          </p:nvCxnSpPr>
          <p:spPr>
            <a:xfrm rot="5400000">
              <a:off x="6446347" y="2695631"/>
              <a:ext cx="174188" cy="13388"/>
            </a:xfrm>
            <a:prstGeom prst="curvedConnector3">
              <a:avLst>
                <a:gd name="adj1" fmla="val 50000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urved Connector 347"/>
            <p:cNvCxnSpPr>
              <a:stCxn id="161" idx="2"/>
              <a:endCxn id="163" idx="7"/>
            </p:cNvCxnSpPr>
            <p:nvPr/>
          </p:nvCxnSpPr>
          <p:spPr>
            <a:xfrm rot="10800000" flipV="1">
              <a:off x="6379526" y="2811337"/>
              <a:ext cx="136185" cy="131520"/>
            </a:xfrm>
            <a:prstGeom prst="curvedConnector2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urved Connector 347"/>
            <p:cNvCxnSpPr>
              <a:stCxn id="161" idx="2"/>
              <a:endCxn id="168" idx="0"/>
            </p:cNvCxnSpPr>
            <p:nvPr/>
          </p:nvCxnSpPr>
          <p:spPr>
            <a:xfrm rot="10800000" flipV="1">
              <a:off x="6006122" y="2811337"/>
              <a:ext cx="509590" cy="177670"/>
            </a:xfrm>
            <a:prstGeom prst="curvedConnector2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urved Connector 347"/>
            <p:cNvCxnSpPr>
              <a:stCxn id="161" idx="2"/>
              <a:endCxn id="164" idx="0"/>
            </p:cNvCxnSpPr>
            <p:nvPr/>
          </p:nvCxnSpPr>
          <p:spPr>
            <a:xfrm rot="10800000" flipV="1">
              <a:off x="5678989" y="2811336"/>
              <a:ext cx="836723" cy="119125"/>
            </a:xfrm>
            <a:prstGeom prst="curvedConnector2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urved Connector 150"/>
            <p:cNvCxnSpPr>
              <a:stCxn id="161" idx="2"/>
              <a:endCxn id="165" idx="6"/>
            </p:cNvCxnSpPr>
            <p:nvPr/>
          </p:nvCxnSpPr>
          <p:spPr>
            <a:xfrm rot="10800000" flipV="1">
              <a:off x="5500001" y="2811336"/>
              <a:ext cx="1015710" cy="8059"/>
            </a:xfrm>
            <a:prstGeom prst="curvedConnector3">
              <a:avLst>
                <a:gd name="adj1" fmla="val 50000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urved Connector 227"/>
            <p:cNvCxnSpPr>
              <a:stCxn id="168" idx="0"/>
              <a:endCxn id="166" idx="6"/>
            </p:cNvCxnSpPr>
            <p:nvPr/>
          </p:nvCxnSpPr>
          <p:spPr>
            <a:xfrm rot="16200000" flipV="1">
              <a:off x="5547790" y="2530676"/>
              <a:ext cx="410543" cy="506119"/>
            </a:xfrm>
            <a:prstGeom prst="curvedConnector2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urved Connector 227"/>
            <p:cNvCxnSpPr>
              <a:stCxn id="164" idx="0"/>
              <a:endCxn id="167" idx="5"/>
            </p:cNvCxnSpPr>
            <p:nvPr/>
          </p:nvCxnSpPr>
          <p:spPr>
            <a:xfrm rot="5400000" flipH="1" flipV="1">
              <a:off x="5462061" y="2668345"/>
              <a:ext cx="479044" cy="45191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urved Connector 227"/>
            <p:cNvCxnSpPr>
              <a:stCxn id="168" idx="0"/>
              <a:endCxn id="169" idx="4"/>
            </p:cNvCxnSpPr>
            <p:nvPr/>
          </p:nvCxnSpPr>
          <p:spPr>
            <a:xfrm rot="16200000" flipV="1">
              <a:off x="5713688" y="2696574"/>
              <a:ext cx="583739" cy="1127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urved Connector 227"/>
            <p:cNvCxnSpPr>
              <a:stCxn id="161" idx="1"/>
              <a:endCxn id="167" idx="5"/>
            </p:cNvCxnSpPr>
            <p:nvPr/>
          </p:nvCxnSpPr>
          <p:spPr>
            <a:xfrm rot="16200000" flipV="1">
              <a:off x="5962985" y="2212613"/>
              <a:ext cx="331651" cy="809262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urved Connector 227"/>
            <p:cNvCxnSpPr>
              <a:stCxn id="160" idx="2"/>
              <a:endCxn id="168" idx="0"/>
            </p:cNvCxnSpPr>
            <p:nvPr/>
          </p:nvCxnSpPr>
          <p:spPr>
            <a:xfrm rot="10800000" flipV="1">
              <a:off x="6006121" y="2580613"/>
              <a:ext cx="509591" cy="408393"/>
            </a:xfrm>
            <a:prstGeom prst="curvedConnector2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urved Connector 227"/>
            <p:cNvCxnSpPr>
              <a:stCxn id="162" idx="3"/>
              <a:endCxn id="165" idx="6"/>
            </p:cNvCxnSpPr>
            <p:nvPr/>
          </p:nvCxnSpPr>
          <p:spPr>
            <a:xfrm rot="5400000">
              <a:off x="5709765" y="2238758"/>
              <a:ext cx="370875" cy="790401"/>
            </a:xfrm>
            <a:prstGeom prst="curvedConnector2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urved Connector 227"/>
            <p:cNvCxnSpPr>
              <a:stCxn id="163" idx="1"/>
              <a:endCxn id="165" idx="6"/>
            </p:cNvCxnSpPr>
            <p:nvPr/>
          </p:nvCxnSpPr>
          <p:spPr>
            <a:xfrm rot="16200000" flipV="1">
              <a:off x="5835231" y="2484167"/>
              <a:ext cx="123461" cy="793920"/>
            </a:xfrm>
            <a:prstGeom prst="curvedConnector2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urved Connector 227"/>
            <p:cNvCxnSpPr>
              <a:stCxn id="165" idx="6"/>
              <a:endCxn id="166" idx="6"/>
            </p:cNvCxnSpPr>
            <p:nvPr/>
          </p:nvCxnSpPr>
          <p:spPr>
            <a:xfrm flipV="1">
              <a:off x="5500001" y="2578464"/>
              <a:ext cx="12700" cy="240932"/>
            </a:xfrm>
            <a:prstGeom prst="curvedConnector3">
              <a:avLst>
                <a:gd name="adj1" fmla="val 446158"/>
              </a:avLst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46466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extBox 347"/>
          <p:cNvSpPr txBox="1"/>
          <p:nvPr/>
        </p:nvSpPr>
        <p:spPr>
          <a:xfrm>
            <a:off x="936885" y="2348880"/>
            <a:ext cx="1149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‘free market’ with low mutual information </a:t>
            </a:r>
            <a:endParaRPr lang="en-GB" sz="1400" dirty="0"/>
          </a:p>
        </p:txBody>
      </p:sp>
      <p:sp>
        <p:nvSpPr>
          <p:cNvPr id="349" name="TextBox 348"/>
          <p:cNvSpPr txBox="1"/>
          <p:nvPr/>
        </p:nvSpPr>
        <p:spPr>
          <a:xfrm>
            <a:off x="1043608" y="414733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Individual trades   </a:t>
            </a:r>
            <a:endParaRPr lang="en-GB" sz="1400" dirty="0"/>
          </a:p>
        </p:txBody>
      </p:sp>
      <p:sp>
        <p:nvSpPr>
          <p:cNvPr id="350" name="TextBox 349"/>
          <p:cNvSpPr txBox="1"/>
          <p:nvPr/>
        </p:nvSpPr>
        <p:spPr>
          <a:xfrm>
            <a:off x="35496" y="3086963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Providers </a:t>
            </a:r>
            <a:endParaRPr lang="en-GB" sz="1400" dirty="0"/>
          </a:p>
        </p:txBody>
      </p:sp>
      <p:sp>
        <p:nvSpPr>
          <p:cNvPr id="351" name="TextBox 350"/>
          <p:cNvSpPr txBox="1"/>
          <p:nvPr/>
        </p:nvSpPr>
        <p:spPr>
          <a:xfrm>
            <a:off x="2051720" y="3139226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Purchasers </a:t>
            </a:r>
            <a:endParaRPr lang="en-GB" sz="1400" dirty="0"/>
          </a:p>
        </p:txBody>
      </p:sp>
      <p:grpSp>
        <p:nvGrpSpPr>
          <p:cNvPr id="331" name="Group 330"/>
          <p:cNvGrpSpPr/>
          <p:nvPr/>
        </p:nvGrpSpPr>
        <p:grpSpPr>
          <a:xfrm>
            <a:off x="280024" y="3447003"/>
            <a:ext cx="2463272" cy="648072"/>
            <a:chOff x="280024" y="3447003"/>
            <a:chExt cx="2463272" cy="648072"/>
          </a:xfrm>
        </p:grpSpPr>
        <p:grpSp>
          <p:nvGrpSpPr>
            <p:cNvPr id="3" name="Group 98"/>
            <p:cNvGrpSpPr/>
            <p:nvPr/>
          </p:nvGrpSpPr>
          <p:grpSpPr>
            <a:xfrm>
              <a:off x="280024" y="3447003"/>
              <a:ext cx="835592" cy="531068"/>
              <a:chOff x="2847052" y="4077072"/>
              <a:chExt cx="976364" cy="53106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4" name="Group 164"/>
              <p:cNvGrpSpPr/>
              <p:nvPr/>
            </p:nvGrpSpPr>
            <p:grpSpPr>
              <a:xfrm>
                <a:off x="2847052" y="4137872"/>
                <a:ext cx="447806" cy="256942"/>
                <a:chOff x="406150" y="4312346"/>
                <a:chExt cx="4763604" cy="2274089"/>
              </a:xfrm>
            </p:grpSpPr>
            <p:sp>
              <p:nvSpPr>
                <p:cNvPr id="31" name="Oval 2"/>
                <p:cNvSpPr/>
                <p:nvPr/>
              </p:nvSpPr>
              <p:spPr>
                <a:xfrm>
                  <a:off x="4344831" y="4817733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4344831" y="583517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1616785" y="5862953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1616785" y="4772686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4653209" y="532312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2481924" y="5590386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2365571" y="431234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5" name="Group 165"/>
              <p:cNvGrpSpPr/>
              <p:nvPr/>
            </p:nvGrpSpPr>
            <p:grpSpPr>
              <a:xfrm>
                <a:off x="3239518" y="4351198"/>
                <a:ext cx="418821" cy="256942"/>
                <a:chOff x="406150" y="4312346"/>
                <a:chExt cx="4455226" cy="2274089"/>
              </a:xfrm>
            </p:grpSpPr>
            <p:sp>
              <p:nvSpPr>
                <p:cNvPr id="19" name="Oval 2"/>
                <p:cNvSpPr/>
                <p:nvPr/>
              </p:nvSpPr>
              <p:spPr>
                <a:xfrm>
                  <a:off x="4344831" y="4817733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4344831" y="583517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1929683" y="5547538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1244310" y="444814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3371587" y="5547538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776160" y="5274971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2365571" y="431234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6" name="Group 178"/>
              <p:cNvGrpSpPr/>
              <p:nvPr/>
            </p:nvGrpSpPr>
            <p:grpSpPr>
              <a:xfrm>
                <a:off x="3347864" y="4077072"/>
                <a:ext cx="475552" cy="242365"/>
                <a:chOff x="111012" y="4441348"/>
                <a:chExt cx="5058742" cy="2145087"/>
              </a:xfrm>
            </p:grpSpPr>
            <p:sp>
              <p:nvSpPr>
                <p:cNvPr id="7" name="Oval 2"/>
                <p:cNvSpPr/>
                <p:nvPr/>
              </p:nvSpPr>
              <p:spPr>
                <a:xfrm>
                  <a:off x="3577472" y="5285847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8" name="Oval 7"/>
                <p:cNvSpPr/>
                <p:nvPr/>
              </p:nvSpPr>
              <p:spPr>
                <a:xfrm>
                  <a:off x="3000711" y="5558413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1558807" y="5830980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>
                  <a:off x="1244310" y="444814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4653209" y="532312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111012" y="5326492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2135568" y="5013283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</p:grpSp>
        <p:grpSp>
          <p:nvGrpSpPr>
            <p:cNvPr id="43" name="Group 98"/>
            <p:cNvGrpSpPr/>
            <p:nvPr/>
          </p:nvGrpSpPr>
          <p:grpSpPr>
            <a:xfrm>
              <a:off x="1907704" y="3519011"/>
              <a:ext cx="835592" cy="531068"/>
              <a:chOff x="2847052" y="4077072"/>
              <a:chExt cx="976364" cy="53106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44" name="Group 164"/>
              <p:cNvGrpSpPr/>
              <p:nvPr/>
            </p:nvGrpSpPr>
            <p:grpSpPr>
              <a:xfrm>
                <a:off x="2847052" y="4137872"/>
                <a:ext cx="447806" cy="256942"/>
                <a:chOff x="406150" y="4312346"/>
                <a:chExt cx="4763604" cy="2274089"/>
              </a:xfrm>
            </p:grpSpPr>
            <p:sp>
              <p:nvSpPr>
                <p:cNvPr id="71" name="Oval 2"/>
                <p:cNvSpPr/>
                <p:nvPr/>
              </p:nvSpPr>
              <p:spPr>
                <a:xfrm>
                  <a:off x="4344831" y="4817733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4344831" y="583517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1616785" y="5862953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1616785" y="4772686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4653209" y="532312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2481924" y="5590386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2365571" y="431234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45" name="Group 165"/>
              <p:cNvGrpSpPr/>
              <p:nvPr/>
            </p:nvGrpSpPr>
            <p:grpSpPr>
              <a:xfrm>
                <a:off x="3239518" y="4351198"/>
                <a:ext cx="418821" cy="256942"/>
                <a:chOff x="406150" y="4312346"/>
                <a:chExt cx="4455226" cy="2274089"/>
              </a:xfrm>
            </p:grpSpPr>
            <p:sp>
              <p:nvSpPr>
                <p:cNvPr id="59" name="Oval 2"/>
                <p:cNvSpPr/>
                <p:nvPr/>
              </p:nvSpPr>
              <p:spPr>
                <a:xfrm>
                  <a:off x="4344831" y="4817733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60" name="Oval 59"/>
                <p:cNvSpPr/>
                <p:nvPr/>
              </p:nvSpPr>
              <p:spPr>
                <a:xfrm>
                  <a:off x="4344831" y="583517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1929683" y="5547538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1244310" y="444814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3371587" y="5547538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776160" y="5274971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2365571" y="431234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46" name="Group 178"/>
              <p:cNvGrpSpPr/>
              <p:nvPr/>
            </p:nvGrpSpPr>
            <p:grpSpPr>
              <a:xfrm>
                <a:off x="3347864" y="4077072"/>
                <a:ext cx="475552" cy="242365"/>
                <a:chOff x="111012" y="4441348"/>
                <a:chExt cx="5058742" cy="2145087"/>
              </a:xfrm>
            </p:grpSpPr>
            <p:sp>
              <p:nvSpPr>
                <p:cNvPr id="47" name="Oval 2"/>
                <p:cNvSpPr/>
                <p:nvPr/>
              </p:nvSpPr>
              <p:spPr>
                <a:xfrm>
                  <a:off x="3577472" y="5285847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3000711" y="5558413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1558807" y="5830980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1244310" y="444814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4653209" y="532312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111012" y="5326492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7" name="Oval 56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2135568" y="5013283"/>
                  <a:ext cx="516545" cy="24041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</p:grpSp>
        <p:grpSp>
          <p:nvGrpSpPr>
            <p:cNvPr id="338" name="Group 337"/>
            <p:cNvGrpSpPr/>
            <p:nvPr/>
          </p:nvGrpSpPr>
          <p:grpSpPr>
            <a:xfrm>
              <a:off x="1259632" y="3519011"/>
              <a:ext cx="216024" cy="144016"/>
              <a:chOff x="1619672" y="2780928"/>
              <a:chExt cx="288032" cy="216024"/>
            </a:xfrm>
          </p:grpSpPr>
          <p:cxnSp>
            <p:nvCxnSpPr>
              <p:cNvPr id="332" name="Straight Connector 331"/>
              <p:cNvCxnSpPr/>
              <p:nvPr/>
            </p:nvCxnSpPr>
            <p:spPr>
              <a:xfrm>
                <a:off x="1619672" y="2780928"/>
                <a:ext cx="288032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Straight Connector 332"/>
              <p:cNvCxnSpPr/>
              <p:nvPr/>
            </p:nvCxnSpPr>
            <p:spPr>
              <a:xfrm flipH="1">
                <a:off x="1619672" y="2780928"/>
                <a:ext cx="288032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9" name="Group 338"/>
            <p:cNvGrpSpPr/>
            <p:nvPr/>
          </p:nvGrpSpPr>
          <p:grpSpPr>
            <a:xfrm>
              <a:off x="1547664" y="3591019"/>
              <a:ext cx="216024" cy="144016"/>
              <a:chOff x="1619672" y="2780928"/>
              <a:chExt cx="288032" cy="216024"/>
            </a:xfrm>
          </p:grpSpPr>
          <p:cxnSp>
            <p:nvCxnSpPr>
              <p:cNvPr id="340" name="Straight Connector 339"/>
              <p:cNvCxnSpPr/>
              <p:nvPr/>
            </p:nvCxnSpPr>
            <p:spPr>
              <a:xfrm>
                <a:off x="1619672" y="2780928"/>
                <a:ext cx="288032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Straight Connector 340"/>
              <p:cNvCxnSpPr/>
              <p:nvPr/>
            </p:nvCxnSpPr>
            <p:spPr>
              <a:xfrm flipH="1">
                <a:off x="1619672" y="2780928"/>
                <a:ext cx="288032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2" name="Group 341"/>
            <p:cNvGrpSpPr/>
            <p:nvPr/>
          </p:nvGrpSpPr>
          <p:grpSpPr>
            <a:xfrm>
              <a:off x="1331640" y="3743419"/>
              <a:ext cx="216024" cy="144016"/>
              <a:chOff x="1619672" y="2780928"/>
              <a:chExt cx="288032" cy="216024"/>
            </a:xfrm>
          </p:grpSpPr>
          <p:cxnSp>
            <p:nvCxnSpPr>
              <p:cNvPr id="343" name="Straight Connector 342"/>
              <p:cNvCxnSpPr/>
              <p:nvPr/>
            </p:nvCxnSpPr>
            <p:spPr>
              <a:xfrm>
                <a:off x="1619672" y="2780928"/>
                <a:ext cx="288032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/>
              <p:cNvCxnSpPr/>
              <p:nvPr/>
            </p:nvCxnSpPr>
            <p:spPr>
              <a:xfrm flipH="1">
                <a:off x="1619672" y="2780928"/>
                <a:ext cx="288032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5" name="Group 344"/>
            <p:cNvGrpSpPr/>
            <p:nvPr/>
          </p:nvGrpSpPr>
          <p:grpSpPr>
            <a:xfrm>
              <a:off x="1619672" y="3807043"/>
              <a:ext cx="216024" cy="144016"/>
              <a:chOff x="1619672" y="2780928"/>
              <a:chExt cx="288032" cy="216024"/>
            </a:xfrm>
          </p:grpSpPr>
          <p:cxnSp>
            <p:nvCxnSpPr>
              <p:cNvPr id="346" name="Straight Connector 345"/>
              <p:cNvCxnSpPr/>
              <p:nvPr/>
            </p:nvCxnSpPr>
            <p:spPr>
              <a:xfrm>
                <a:off x="1619672" y="2780928"/>
                <a:ext cx="288032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7" name="Straight Connector 346"/>
              <p:cNvCxnSpPr/>
              <p:nvPr/>
            </p:nvCxnSpPr>
            <p:spPr>
              <a:xfrm flipH="1">
                <a:off x="1619672" y="2780928"/>
                <a:ext cx="288032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2" name="Rectangle 351"/>
            <p:cNvSpPr/>
            <p:nvPr/>
          </p:nvSpPr>
          <p:spPr>
            <a:xfrm>
              <a:off x="1176546" y="3447003"/>
              <a:ext cx="731158" cy="648072"/>
            </a:xfrm>
            <a:prstGeom prst="rect">
              <a:avLst/>
            </a:prstGeom>
            <a:noFill/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53" name="TextBox 352"/>
          <p:cNvSpPr txBox="1"/>
          <p:nvPr/>
        </p:nvSpPr>
        <p:spPr>
          <a:xfrm>
            <a:off x="3923928" y="2564904"/>
            <a:ext cx="12694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New platform  &amp; market operators:  info &amp; values extracted</a:t>
            </a:r>
            <a:endParaRPr lang="en-GB" sz="1400" dirty="0"/>
          </a:p>
        </p:txBody>
      </p:sp>
      <p:sp>
        <p:nvSpPr>
          <p:cNvPr id="354" name="TextBox 353"/>
          <p:cNvSpPr txBox="1"/>
          <p:nvPr/>
        </p:nvSpPr>
        <p:spPr>
          <a:xfrm>
            <a:off x="4683620" y="5373216"/>
            <a:ext cx="13681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Purchasers have info on opportunities</a:t>
            </a:r>
            <a:endParaRPr lang="en-GB" sz="1400" dirty="0"/>
          </a:p>
        </p:txBody>
      </p:sp>
      <p:sp>
        <p:nvSpPr>
          <p:cNvPr id="355" name="TextBox 354"/>
          <p:cNvSpPr txBox="1"/>
          <p:nvPr/>
        </p:nvSpPr>
        <p:spPr>
          <a:xfrm>
            <a:off x="4964435" y="3429000"/>
            <a:ext cx="11917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Marketplace of rich information &amp; extended value chains</a:t>
            </a:r>
            <a:endParaRPr lang="en-GB" sz="1400" dirty="0"/>
          </a:p>
        </p:txBody>
      </p:sp>
      <p:sp>
        <p:nvSpPr>
          <p:cNvPr id="356" name="TextBox 355"/>
          <p:cNvSpPr txBox="1"/>
          <p:nvPr/>
        </p:nvSpPr>
        <p:spPr>
          <a:xfrm>
            <a:off x="3348314" y="5931277"/>
            <a:ext cx="12236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New business models for </a:t>
            </a:r>
            <a:r>
              <a:rPr lang="en-GB" sz="1400" dirty="0" err="1" smtClean="0"/>
              <a:t>interme</a:t>
            </a:r>
            <a:r>
              <a:rPr lang="en-GB" sz="1400" dirty="0" smtClean="0"/>
              <a:t>-diaries</a:t>
            </a:r>
            <a:endParaRPr lang="en-GB" sz="1400" dirty="0"/>
          </a:p>
        </p:txBody>
      </p:sp>
      <p:sp>
        <p:nvSpPr>
          <p:cNvPr id="362" name="TextBox 361"/>
          <p:cNvSpPr txBox="1"/>
          <p:nvPr/>
        </p:nvSpPr>
        <p:spPr>
          <a:xfrm>
            <a:off x="2483768" y="5229200"/>
            <a:ext cx="13681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Providers have info on demands</a:t>
            </a:r>
            <a:endParaRPr lang="en-GB" sz="1400" dirty="0"/>
          </a:p>
        </p:txBody>
      </p:sp>
      <p:grpSp>
        <p:nvGrpSpPr>
          <p:cNvPr id="328" name="Group 327"/>
          <p:cNvGrpSpPr/>
          <p:nvPr/>
        </p:nvGrpSpPr>
        <p:grpSpPr>
          <a:xfrm>
            <a:off x="2987824" y="3284985"/>
            <a:ext cx="2797250" cy="2736303"/>
            <a:chOff x="2987824" y="3284985"/>
            <a:chExt cx="2797250" cy="2736303"/>
          </a:xfrm>
        </p:grpSpPr>
        <p:grpSp>
          <p:nvGrpSpPr>
            <p:cNvPr id="204" name="Group 264"/>
            <p:cNvGrpSpPr/>
            <p:nvPr/>
          </p:nvGrpSpPr>
          <p:grpSpPr>
            <a:xfrm>
              <a:off x="2987824" y="4653136"/>
              <a:ext cx="997050" cy="498326"/>
              <a:chOff x="611560" y="4836887"/>
              <a:chExt cx="3308882" cy="150470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20" name="Group 265"/>
              <p:cNvGrpSpPr/>
              <p:nvPr/>
            </p:nvGrpSpPr>
            <p:grpSpPr>
              <a:xfrm>
                <a:off x="688266" y="5052105"/>
                <a:ext cx="1728352" cy="776956"/>
                <a:chOff x="111012" y="4312346"/>
                <a:chExt cx="5058742" cy="2274089"/>
              </a:xfrm>
            </p:grpSpPr>
            <p:sp>
              <p:nvSpPr>
                <p:cNvPr id="250" name="Oval 2"/>
                <p:cNvSpPr/>
                <p:nvPr/>
              </p:nvSpPr>
              <p:spPr>
                <a:xfrm>
                  <a:off x="4344831" y="4817733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51" name="Oval 250"/>
                <p:cNvSpPr/>
                <p:nvPr/>
              </p:nvSpPr>
              <p:spPr>
                <a:xfrm>
                  <a:off x="4344831" y="583517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52" name="Oval 251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53" name="Oval 252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54" name="Oval 253"/>
                <p:cNvSpPr/>
                <p:nvPr/>
              </p:nvSpPr>
              <p:spPr>
                <a:xfrm>
                  <a:off x="1236032" y="620860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55" name="Oval 254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56" name="Oval 255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57" name="Oval 256"/>
                <p:cNvSpPr/>
                <p:nvPr/>
              </p:nvSpPr>
              <p:spPr>
                <a:xfrm>
                  <a:off x="1244310" y="444814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58" name="Oval 257"/>
                <p:cNvSpPr/>
                <p:nvPr/>
              </p:nvSpPr>
              <p:spPr>
                <a:xfrm>
                  <a:off x="4653209" y="532312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59" name="Oval 258"/>
                <p:cNvSpPr/>
                <p:nvPr/>
              </p:nvSpPr>
              <p:spPr>
                <a:xfrm>
                  <a:off x="111012" y="5326492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60" name="Oval 259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61" name="Oval 260"/>
                <p:cNvSpPr/>
                <p:nvPr/>
              </p:nvSpPr>
              <p:spPr>
                <a:xfrm>
                  <a:off x="2365571" y="431234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221" name="Group 266"/>
              <p:cNvGrpSpPr/>
              <p:nvPr/>
            </p:nvGrpSpPr>
            <p:grpSpPr>
              <a:xfrm>
                <a:off x="1763688" y="5532364"/>
                <a:ext cx="1728352" cy="776956"/>
                <a:chOff x="111012" y="4312346"/>
                <a:chExt cx="5058742" cy="2274089"/>
              </a:xfrm>
            </p:grpSpPr>
            <p:sp>
              <p:nvSpPr>
                <p:cNvPr id="238" name="Oval 2"/>
                <p:cNvSpPr/>
                <p:nvPr/>
              </p:nvSpPr>
              <p:spPr>
                <a:xfrm>
                  <a:off x="4344831" y="4817733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39" name="Oval 238"/>
                <p:cNvSpPr/>
                <p:nvPr/>
              </p:nvSpPr>
              <p:spPr>
                <a:xfrm>
                  <a:off x="4344831" y="583517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0" name="Oval 239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1" name="Oval 240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2" name="Oval 241"/>
                <p:cNvSpPr/>
                <p:nvPr/>
              </p:nvSpPr>
              <p:spPr>
                <a:xfrm>
                  <a:off x="1236032" y="620860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3" name="Oval 242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4" name="Oval 243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5" name="Oval 244"/>
                <p:cNvSpPr/>
                <p:nvPr/>
              </p:nvSpPr>
              <p:spPr>
                <a:xfrm>
                  <a:off x="1244310" y="444814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6" name="Oval 245"/>
                <p:cNvSpPr/>
                <p:nvPr/>
              </p:nvSpPr>
              <p:spPr>
                <a:xfrm>
                  <a:off x="4653209" y="532312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7" name="Oval 246"/>
                <p:cNvSpPr/>
                <p:nvPr/>
              </p:nvSpPr>
              <p:spPr>
                <a:xfrm>
                  <a:off x="111012" y="5326492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8" name="Oval 247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49" name="Oval 248"/>
                <p:cNvSpPr/>
                <p:nvPr/>
              </p:nvSpPr>
              <p:spPr>
                <a:xfrm>
                  <a:off x="2365571" y="431234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222" name="Group 267"/>
              <p:cNvGrpSpPr/>
              <p:nvPr/>
            </p:nvGrpSpPr>
            <p:grpSpPr>
              <a:xfrm>
                <a:off x="2131348" y="4876780"/>
                <a:ext cx="1728352" cy="776956"/>
                <a:chOff x="111012" y="4312346"/>
                <a:chExt cx="5058742" cy="2274089"/>
              </a:xfrm>
            </p:grpSpPr>
            <p:sp>
              <p:nvSpPr>
                <p:cNvPr id="226" name="Oval 2"/>
                <p:cNvSpPr/>
                <p:nvPr/>
              </p:nvSpPr>
              <p:spPr>
                <a:xfrm>
                  <a:off x="4344831" y="4817733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27" name="Oval 226"/>
                <p:cNvSpPr/>
                <p:nvPr/>
              </p:nvSpPr>
              <p:spPr>
                <a:xfrm>
                  <a:off x="4344831" y="583517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28" name="Oval 227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29" name="Oval 228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30" name="Oval 229"/>
                <p:cNvSpPr/>
                <p:nvPr/>
              </p:nvSpPr>
              <p:spPr>
                <a:xfrm>
                  <a:off x="1236032" y="620860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31" name="Oval 230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32" name="Oval 231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33" name="Oval 232"/>
                <p:cNvSpPr/>
                <p:nvPr/>
              </p:nvSpPr>
              <p:spPr>
                <a:xfrm>
                  <a:off x="1244310" y="444814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34" name="Oval 233"/>
                <p:cNvSpPr/>
                <p:nvPr/>
              </p:nvSpPr>
              <p:spPr>
                <a:xfrm>
                  <a:off x="4653209" y="532312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35" name="Oval 234"/>
                <p:cNvSpPr/>
                <p:nvPr/>
              </p:nvSpPr>
              <p:spPr>
                <a:xfrm>
                  <a:off x="111012" y="5326492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36" name="Oval 235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37" name="Oval 236"/>
                <p:cNvSpPr/>
                <p:nvPr/>
              </p:nvSpPr>
              <p:spPr>
                <a:xfrm>
                  <a:off x="2365571" y="431234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sp>
            <p:nvSpPr>
              <p:cNvPr id="223" name="Arc 222"/>
              <p:cNvSpPr/>
              <p:nvPr/>
            </p:nvSpPr>
            <p:spPr>
              <a:xfrm>
                <a:off x="2123727" y="4836887"/>
                <a:ext cx="1796715" cy="824361"/>
              </a:xfrm>
              <a:prstGeom prst="arc">
                <a:avLst>
                  <a:gd name="adj1" fmla="val 19720923"/>
                  <a:gd name="adj2" fmla="val 12400551"/>
                </a:avLst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24" name="Arc 223"/>
              <p:cNvSpPr/>
              <p:nvPr/>
            </p:nvSpPr>
            <p:spPr>
              <a:xfrm>
                <a:off x="1691680" y="5517232"/>
                <a:ext cx="1796715" cy="824361"/>
              </a:xfrm>
              <a:prstGeom prst="arc">
                <a:avLst>
                  <a:gd name="adj1" fmla="val 19720923"/>
                  <a:gd name="adj2" fmla="val 12400551"/>
                </a:avLst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25" name="Arc 224"/>
              <p:cNvSpPr/>
              <p:nvPr/>
            </p:nvSpPr>
            <p:spPr>
              <a:xfrm>
                <a:off x="611560" y="5013176"/>
                <a:ext cx="1796715" cy="824361"/>
              </a:xfrm>
              <a:prstGeom prst="arc">
                <a:avLst>
                  <a:gd name="adj1" fmla="val 19720923"/>
                  <a:gd name="adj2" fmla="val 12400551"/>
                </a:avLst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grpSp>
          <p:nvGrpSpPr>
            <p:cNvPr id="205" name="Group 382"/>
            <p:cNvGrpSpPr/>
            <p:nvPr/>
          </p:nvGrpSpPr>
          <p:grpSpPr>
            <a:xfrm>
              <a:off x="3131401" y="4771820"/>
              <a:ext cx="287151" cy="178514"/>
              <a:chOff x="494630" y="3796475"/>
              <a:chExt cx="2023657" cy="1688480"/>
            </a:xfrm>
          </p:grpSpPr>
          <p:sp>
            <p:nvSpPr>
              <p:cNvPr id="216" name="Oval 215"/>
              <p:cNvSpPr/>
              <p:nvPr/>
            </p:nvSpPr>
            <p:spPr>
              <a:xfrm rot="9900000">
                <a:off x="494630" y="4478951"/>
                <a:ext cx="2023657" cy="32353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17" name="Oval 216"/>
              <p:cNvSpPr/>
              <p:nvPr/>
            </p:nvSpPr>
            <p:spPr>
              <a:xfrm rot="11700000">
                <a:off x="494630" y="4488446"/>
                <a:ext cx="2023657" cy="30454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18" name="Oval 217"/>
              <p:cNvSpPr/>
              <p:nvPr/>
            </p:nvSpPr>
            <p:spPr>
              <a:xfrm rot="13500000">
                <a:off x="662219" y="4402852"/>
                <a:ext cx="1688480" cy="475725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19" name="Oval 218"/>
              <p:cNvSpPr/>
              <p:nvPr/>
            </p:nvSpPr>
            <p:spPr>
              <a:xfrm rot="18900000">
                <a:off x="833909" y="4327493"/>
                <a:ext cx="1336070" cy="572562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grpSp>
          <p:nvGrpSpPr>
            <p:cNvPr id="206" name="Group 392"/>
            <p:cNvGrpSpPr/>
            <p:nvPr/>
          </p:nvGrpSpPr>
          <p:grpSpPr>
            <a:xfrm>
              <a:off x="3457176" y="4915794"/>
              <a:ext cx="287151" cy="178514"/>
              <a:chOff x="494630" y="3796475"/>
              <a:chExt cx="2023657" cy="1688480"/>
            </a:xfrm>
          </p:grpSpPr>
          <p:sp>
            <p:nvSpPr>
              <p:cNvPr id="212" name="Oval 211"/>
              <p:cNvSpPr/>
              <p:nvPr/>
            </p:nvSpPr>
            <p:spPr>
              <a:xfrm rot="9900000">
                <a:off x="494630" y="4478951"/>
                <a:ext cx="2023657" cy="32353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13" name="Oval 212"/>
              <p:cNvSpPr/>
              <p:nvPr/>
            </p:nvSpPr>
            <p:spPr>
              <a:xfrm rot="11700000">
                <a:off x="494630" y="4488446"/>
                <a:ext cx="2023657" cy="30454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14" name="Oval 213"/>
              <p:cNvSpPr/>
              <p:nvPr/>
            </p:nvSpPr>
            <p:spPr>
              <a:xfrm rot="13500000">
                <a:off x="662219" y="4402852"/>
                <a:ext cx="1688480" cy="475725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15" name="Oval 214"/>
              <p:cNvSpPr/>
              <p:nvPr/>
            </p:nvSpPr>
            <p:spPr>
              <a:xfrm rot="18900000">
                <a:off x="833909" y="4327493"/>
                <a:ext cx="1336070" cy="572562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grpSp>
          <p:nvGrpSpPr>
            <p:cNvPr id="207" name="Group 387"/>
            <p:cNvGrpSpPr/>
            <p:nvPr/>
          </p:nvGrpSpPr>
          <p:grpSpPr>
            <a:xfrm>
              <a:off x="3565547" y="4707355"/>
              <a:ext cx="287151" cy="178514"/>
              <a:chOff x="494630" y="3796475"/>
              <a:chExt cx="2023657" cy="1688480"/>
            </a:xfrm>
          </p:grpSpPr>
          <p:sp>
            <p:nvSpPr>
              <p:cNvPr id="208" name="Oval 207"/>
              <p:cNvSpPr/>
              <p:nvPr/>
            </p:nvSpPr>
            <p:spPr>
              <a:xfrm rot="9900000">
                <a:off x="494630" y="4478951"/>
                <a:ext cx="2023657" cy="32353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09" name="Oval 208"/>
              <p:cNvSpPr/>
              <p:nvPr/>
            </p:nvSpPr>
            <p:spPr>
              <a:xfrm rot="11700000">
                <a:off x="494630" y="4488446"/>
                <a:ext cx="2023657" cy="30454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10" name="Oval 209"/>
              <p:cNvSpPr/>
              <p:nvPr/>
            </p:nvSpPr>
            <p:spPr>
              <a:xfrm rot="13500000">
                <a:off x="662219" y="4402852"/>
                <a:ext cx="1688480" cy="475725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211" name="Oval 210"/>
              <p:cNvSpPr/>
              <p:nvPr/>
            </p:nvSpPr>
            <p:spPr>
              <a:xfrm rot="18900000">
                <a:off x="833909" y="4327493"/>
                <a:ext cx="1336070" cy="572562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sp>
          <p:nvSpPr>
            <p:cNvPr id="262" name="Rectangle 261"/>
            <p:cNvSpPr/>
            <p:nvPr/>
          </p:nvSpPr>
          <p:spPr>
            <a:xfrm>
              <a:off x="4056866" y="4581128"/>
              <a:ext cx="731158" cy="648072"/>
            </a:xfrm>
            <a:prstGeom prst="rect">
              <a:avLst/>
            </a:prstGeom>
            <a:noFill/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63" name="Group 288"/>
            <p:cNvGrpSpPr/>
            <p:nvPr/>
          </p:nvGrpSpPr>
          <p:grpSpPr>
            <a:xfrm>
              <a:off x="4788024" y="4730874"/>
              <a:ext cx="997050" cy="498326"/>
              <a:chOff x="7164288" y="6165304"/>
              <a:chExt cx="1163190" cy="581364"/>
            </a:xfrm>
          </p:grpSpPr>
          <p:grpSp>
            <p:nvGrpSpPr>
              <p:cNvPr id="264" name="Group 264"/>
              <p:cNvGrpSpPr/>
              <p:nvPr/>
            </p:nvGrpSpPr>
            <p:grpSpPr>
              <a:xfrm>
                <a:off x="7164288" y="6165304"/>
                <a:ext cx="1163190" cy="581364"/>
                <a:chOff x="611560" y="4836887"/>
                <a:chExt cx="3308882" cy="1504706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grpSp>
              <p:nvGrpSpPr>
                <p:cNvPr id="280" name="Group 265"/>
                <p:cNvGrpSpPr/>
                <p:nvPr/>
              </p:nvGrpSpPr>
              <p:grpSpPr>
                <a:xfrm>
                  <a:off x="688266" y="5052105"/>
                  <a:ext cx="1728352" cy="776956"/>
                  <a:chOff x="111012" y="4312346"/>
                  <a:chExt cx="5058742" cy="2274089"/>
                </a:xfrm>
              </p:grpSpPr>
              <p:sp>
                <p:nvSpPr>
                  <p:cNvPr id="310" name="Oval 2"/>
                  <p:cNvSpPr/>
                  <p:nvPr/>
                </p:nvSpPr>
                <p:spPr>
                  <a:xfrm>
                    <a:off x="4344831" y="4817733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11" name="Oval 310"/>
                  <p:cNvSpPr/>
                  <p:nvPr/>
                </p:nvSpPr>
                <p:spPr>
                  <a:xfrm>
                    <a:off x="4344831" y="583517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12" name="Oval 311"/>
                  <p:cNvSpPr/>
                  <p:nvPr/>
                </p:nvSpPr>
                <p:spPr>
                  <a:xfrm>
                    <a:off x="3502755" y="444134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13" name="Oval 312"/>
                  <p:cNvSpPr/>
                  <p:nvPr/>
                </p:nvSpPr>
                <p:spPr>
                  <a:xfrm>
                    <a:off x="3514949" y="621021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14" name="Oval 313"/>
                  <p:cNvSpPr/>
                  <p:nvPr/>
                </p:nvSpPr>
                <p:spPr>
                  <a:xfrm>
                    <a:off x="1236032" y="620860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15" name="Oval 314"/>
                  <p:cNvSpPr/>
                  <p:nvPr/>
                </p:nvSpPr>
                <p:spPr>
                  <a:xfrm>
                    <a:off x="406150" y="58540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16" name="Oval 315"/>
                  <p:cNvSpPr/>
                  <p:nvPr/>
                </p:nvSpPr>
                <p:spPr>
                  <a:xfrm>
                    <a:off x="406150" y="48126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17" name="Oval 316"/>
                  <p:cNvSpPr/>
                  <p:nvPr/>
                </p:nvSpPr>
                <p:spPr>
                  <a:xfrm>
                    <a:off x="1244310" y="444814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>
                  <a:xfrm>
                    <a:off x="4653209" y="532312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19" name="Oval 318"/>
                  <p:cNvSpPr/>
                  <p:nvPr/>
                </p:nvSpPr>
                <p:spPr>
                  <a:xfrm>
                    <a:off x="111012" y="5326492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20" name="Oval 319"/>
                  <p:cNvSpPr/>
                  <p:nvPr/>
                </p:nvSpPr>
                <p:spPr>
                  <a:xfrm>
                    <a:off x="2369477" y="634601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21" name="Oval 320"/>
                  <p:cNvSpPr/>
                  <p:nvPr/>
                </p:nvSpPr>
                <p:spPr>
                  <a:xfrm>
                    <a:off x="2365571" y="431234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</p:grpSp>
            <p:grpSp>
              <p:nvGrpSpPr>
                <p:cNvPr id="281" name="Group 266"/>
                <p:cNvGrpSpPr/>
                <p:nvPr/>
              </p:nvGrpSpPr>
              <p:grpSpPr>
                <a:xfrm>
                  <a:off x="1763688" y="5532364"/>
                  <a:ext cx="1728352" cy="776956"/>
                  <a:chOff x="111012" y="4312346"/>
                  <a:chExt cx="5058742" cy="2274089"/>
                </a:xfrm>
              </p:grpSpPr>
              <p:sp>
                <p:nvSpPr>
                  <p:cNvPr id="298" name="Oval 2"/>
                  <p:cNvSpPr/>
                  <p:nvPr/>
                </p:nvSpPr>
                <p:spPr>
                  <a:xfrm>
                    <a:off x="4344831" y="4817733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99" name="Oval 298"/>
                  <p:cNvSpPr/>
                  <p:nvPr/>
                </p:nvSpPr>
                <p:spPr>
                  <a:xfrm>
                    <a:off x="4344831" y="583517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00" name="Oval 299"/>
                  <p:cNvSpPr/>
                  <p:nvPr/>
                </p:nvSpPr>
                <p:spPr>
                  <a:xfrm>
                    <a:off x="3502755" y="444134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01" name="Oval 300"/>
                  <p:cNvSpPr/>
                  <p:nvPr/>
                </p:nvSpPr>
                <p:spPr>
                  <a:xfrm>
                    <a:off x="3514949" y="621021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02" name="Oval 301"/>
                  <p:cNvSpPr/>
                  <p:nvPr/>
                </p:nvSpPr>
                <p:spPr>
                  <a:xfrm>
                    <a:off x="1236032" y="620860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03" name="Oval 302"/>
                  <p:cNvSpPr/>
                  <p:nvPr/>
                </p:nvSpPr>
                <p:spPr>
                  <a:xfrm>
                    <a:off x="406150" y="58540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04" name="Oval 303"/>
                  <p:cNvSpPr/>
                  <p:nvPr/>
                </p:nvSpPr>
                <p:spPr>
                  <a:xfrm>
                    <a:off x="406150" y="48126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>
                  <a:xfrm>
                    <a:off x="1244310" y="444814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06" name="Oval 305"/>
                  <p:cNvSpPr/>
                  <p:nvPr/>
                </p:nvSpPr>
                <p:spPr>
                  <a:xfrm>
                    <a:off x="4653209" y="532312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07" name="Oval 306"/>
                  <p:cNvSpPr/>
                  <p:nvPr/>
                </p:nvSpPr>
                <p:spPr>
                  <a:xfrm>
                    <a:off x="111012" y="5326492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08" name="Oval 307"/>
                  <p:cNvSpPr/>
                  <p:nvPr/>
                </p:nvSpPr>
                <p:spPr>
                  <a:xfrm>
                    <a:off x="2369477" y="634601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309" name="Oval 308"/>
                  <p:cNvSpPr/>
                  <p:nvPr/>
                </p:nvSpPr>
                <p:spPr>
                  <a:xfrm>
                    <a:off x="2365571" y="431234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</p:grpSp>
            <p:grpSp>
              <p:nvGrpSpPr>
                <p:cNvPr id="282" name="Group 267"/>
                <p:cNvGrpSpPr/>
                <p:nvPr/>
              </p:nvGrpSpPr>
              <p:grpSpPr>
                <a:xfrm>
                  <a:off x="2131348" y="4876780"/>
                  <a:ext cx="1728352" cy="776956"/>
                  <a:chOff x="111012" y="4312346"/>
                  <a:chExt cx="5058742" cy="2274089"/>
                </a:xfrm>
              </p:grpSpPr>
              <p:sp>
                <p:nvSpPr>
                  <p:cNvPr id="286" name="Oval 2"/>
                  <p:cNvSpPr/>
                  <p:nvPr/>
                </p:nvSpPr>
                <p:spPr>
                  <a:xfrm>
                    <a:off x="4344831" y="4817733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87" name="Oval 286"/>
                  <p:cNvSpPr/>
                  <p:nvPr/>
                </p:nvSpPr>
                <p:spPr>
                  <a:xfrm>
                    <a:off x="4344831" y="583517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88" name="Oval 287"/>
                  <p:cNvSpPr/>
                  <p:nvPr/>
                </p:nvSpPr>
                <p:spPr>
                  <a:xfrm>
                    <a:off x="3502755" y="444134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89" name="Oval 288"/>
                  <p:cNvSpPr/>
                  <p:nvPr/>
                </p:nvSpPr>
                <p:spPr>
                  <a:xfrm>
                    <a:off x="3514949" y="621021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90" name="Oval 289"/>
                  <p:cNvSpPr/>
                  <p:nvPr/>
                </p:nvSpPr>
                <p:spPr>
                  <a:xfrm>
                    <a:off x="1236032" y="620860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91" name="Oval 290"/>
                  <p:cNvSpPr/>
                  <p:nvPr/>
                </p:nvSpPr>
                <p:spPr>
                  <a:xfrm>
                    <a:off x="406150" y="58540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>
                  <a:xfrm>
                    <a:off x="406150" y="48126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93" name="Oval 292"/>
                  <p:cNvSpPr/>
                  <p:nvPr/>
                </p:nvSpPr>
                <p:spPr>
                  <a:xfrm>
                    <a:off x="1244310" y="444814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94" name="Oval 293"/>
                  <p:cNvSpPr/>
                  <p:nvPr/>
                </p:nvSpPr>
                <p:spPr>
                  <a:xfrm>
                    <a:off x="4653209" y="532312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95" name="Oval 294"/>
                  <p:cNvSpPr/>
                  <p:nvPr/>
                </p:nvSpPr>
                <p:spPr>
                  <a:xfrm>
                    <a:off x="111012" y="5326492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96" name="Oval 295"/>
                  <p:cNvSpPr/>
                  <p:nvPr/>
                </p:nvSpPr>
                <p:spPr>
                  <a:xfrm>
                    <a:off x="2369477" y="634601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297" name="Oval 296"/>
                  <p:cNvSpPr/>
                  <p:nvPr/>
                </p:nvSpPr>
                <p:spPr>
                  <a:xfrm>
                    <a:off x="2365571" y="431234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</p:grpSp>
            <p:sp>
              <p:nvSpPr>
                <p:cNvPr id="283" name="Arc 282"/>
                <p:cNvSpPr/>
                <p:nvPr/>
              </p:nvSpPr>
              <p:spPr>
                <a:xfrm>
                  <a:off x="2123727" y="4836887"/>
                  <a:ext cx="1796715" cy="824361"/>
                </a:xfrm>
                <a:prstGeom prst="arc">
                  <a:avLst>
                    <a:gd name="adj1" fmla="val 19720923"/>
                    <a:gd name="adj2" fmla="val 12400551"/>
                  </a:avLst>
                </a:prstGeom>
                <a:ln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84" name="Arc 283"/>
                <p:cNvSpPr/>
                <p:nvPr/>
              </p:nvSpPr>
              <p:spPr>
                <a:xfrm>
                  <a:off x="1691680" y="5517232"/>
                  <a:ext cx="1796715" cy="824361"/>
                </a:xfrm>
                <a:prstGeom prst="arc">
                  <a:avLst>
                    <a:gd name="adj1" fmla="val 19720923"/>
                    <a:gd name="adj2" fmla="val 12400551"/>
                  </a:avLst>
                </a:prstGeom>
                <a:ln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85" name="Arc 284"/>
                <p:cNvSpPr/>
                <p:nvPr/>
              </p:nvSpPr>
              <p:spPr>
                <a:xfrm>
                  <a:off x="611560" y="5013176"/>
                  <a:ext cx="1796715" cy="824361"/>
                </a:xfrm>
                <a:prstGeom prst="arc">
                  <a:avLst>
                    <a:gd name="adj1" fmla="val 19720923"/>
                    <a:gd name="adj2" fmla="val 12400551"/>
                  </a:avLst>
                </a:prstGeom>
                <a:ln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265" name="Group 382"/>
              <p:cNvGrpSpPr/>
              <p:nvPr/>
            </p:nvGrpSpPr>
            <p:grpSpPr>
              <a:xfrm>
                <a:off x="7331790" y="6303765"/>
                <a:ext cx="334999" cy="208260"/>
                <a:chOff x="494630" y="3796475"/>
                <a:chExt cx="2023657" cy="1688480"/>
              </a:xfrm>
            </p:grpSpPr>
            <p:sp>
              <p:nvSpPr>
                <p:cNvPr id="276" name="Oval 275"/>
                <p:cNvSpPr/>
                <p:nvPr/>
              </p:nvSpPr>
              <p:spPr>
                <a:xfrm rot="9900000">
                  <a:off x="494630" y="4478951"/>
                  <a:ext cx="2023657" cy="32353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77" name="Oval 276"/>
                <p:cNvSpPr/>
                <p:nvPr/>
              </p:nvSpPr>
              <p:spPr>
                <a:xfrm rot="11700000">
                  <a:off x="494630" y="4488446"/>
                  <a:ext cx="2023657" cy="30454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78" name="Oval 277"/>
                <p:cNvSpPr/>
                <p:nvPr/>
              </p:nvSpPr>
              <p:spPr>
                <a:xfrm rot="13500000">
                  <a:off x="662219" y="4402852"/>
                  <a:ext cx="1688480" cy="475725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79" name="Oval 278"/>
                <p:cNvSpPr/>
                <p:nvPr/>
              </p:nvSpPr>
              <p:spPr>
                <a:xfrm rot="18900000">
                  <a:off x="833909" y="4327493"/>
                  <a:ext cx="1336070" cy="572562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266" name="Group 392"/>
              <p:cNvGrpSpPr/>
              <p:nvPr/>
            </p:nvGrpSpPr>
            <p:grpSpPr>
              <a:xfrm>
                <a:off x="7711849" y="6471730"/>
                <a:ext cx="334999" cy="208260"/>
                <a:chOff x="494630" y="3796475"/>
                <a:chExt cx="2023657" cy="1688480"/>
              </a:xfrm>
            </p:grpSpPr>
            <p:sp>
              <p:nvSpPr>
                <p:cNvPr id="272" name="Oval 271"/>
                <p:cNvSpPr/>
                <p:nvPr/>
              </p:nvSpPr>
              <p:spPr>
                <a:xfrm rot="9900000">
                  <a:off x="494630" y="4478951"/>
                  <a:ext cx="2023657" cy="32353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73" name="Oval 272"/>
                <p:cNvSpPr/>
                <p:nvPr/>
              </p:nvSpPr>
              <p:spPr>
                <a:xfrm rot="11700000">
                  <a:off x="494630" y="4488446"/>
                  <a:ext cx="2023657" cy="30454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74" name="Oval 273"/>
                <p:cNvSpPr/>
                <p:nvPr/>
              </p:nvSpPr>
              <p:spPr>
                <a:xfrm rot="13500000">
                  <a:off x="662219" y="4402852"/>
                  <a:ext cx="1688480" cy="475725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75" name="Oval 274"/>
                <p:cNvSpPr/>
                <p:nvPr/>
              </p:nvSpPr>
              <p:spPr>
                <a:xfrm rot="18900000">
                  <a:off x="833909" y="4327493"/>
                  <a:ext cx="1336070" cy="572562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267" name="Group 387"/>
              <p:cNvGrpSpPr/>
              <p:nvPr/>
            </p:nvGrpSpPr>
            <p:grpSpPr>
              <a:xfrm>
                <a:off x="7838278" y="6228558"/>
                <a:ext cx="334999" cy="208260"/>
                <a:chOff x="494630" y="3796475"/>
                <a:chExt cx="2023657" cy="1688480"/>
              </a:xfrm>
            </p:grpSpPr>
            <p:sp>
              <p:nvSpPr>
                <p:cNvPr id="268" name="Oval 267"/>
                <p:cNvSpPr/>
                <p:nvPr/>
              </p:nvSpPr>
              <p:spPr>
                <a:xfrm rot="9900000">
                  <a:off x="494630" y="4478951"/>
                  <a:ext cx="2023657" cy="32353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69" name="Oval 268"/>
                <p:cNvSpPr/>
                <p:nvPr/>
              </p:nvSpPr>
              <p:spPr>
                <a:xfrm rot="11700000">
                  <a:off x="494630" y="4488446"/>
                  <a:ext cx="2023657" cy="30454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70" name="Oval 269"/>
                <p:cNvSpPr/>
                <p:nvPr/>
              </p:nvSpPr>
              <p:spPr>
                <a:xfrm rot="13500000">
                  <a:off x="662219" y="4402852"/>
                  <a:ext cx="1688480" cy="475725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271" name="Oval 270"/>
                <p:cNvSpPr/>
                <p:nvPr/>
              </p:nvSpPr>
              <p:spPr>
                <a:xfrm rot="18900000">
                  <a:off x="833909" y="4327493"/>
                  <a:ext cx="1336070" cy="572562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</p:grpSp>
        <p:sp>
          <p:nvSpPr>
            <p:cNvPr id="322" name="Rectangle 321"/>
            <p:cNvSpPr/>
            <p:nvPr/>
          </p:nvSpPr>
          <p:spPr>
            <a:xfrm>
              <a:off x="4067944" y="3911580"/>
              <a:ext cx="420970" cy="37313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Rectangle 323"/>
            <p:cNvSpPr/>
            <p:nvPr/>
          </p:nvSpPr>
          <p:spPr>
            <a:xfrm>
              <a:off x="4355976" y="3761018"/>
              <a:ext cx="420970" cy="37313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Rectangle 324"/>
            <p:cNvSpPr/>
            <p:nvPr/>
          </p:nvSpPr>
          <p:spPr>
            <a:xfrm>
              <a:off x="4416906" y="3977042"/>
              <a:ext cx="420970" cy="37313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Oval 325"/>
            <p:cNvSpPr/>
            <p:nvPr/>
          </p:nvSpPr>
          <p:spPr>
            <a:xfrm>
              <a:off x="3923928" y="5445224"/>
              <a:ext cx="576064" cy="360040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Oval 326"/>
            <p:cNvSpPr/>
            <p:nvPr/>
          </p:nvSpPr>
          <p:spPr>
            <a:xfrm>
              <a:off x="4211960" y="5373216"/>
              <a:ext cx="576064" cy="360040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Oval 328"/>
            <p:cNvSpPr/>
            <p:nvPr/>
          </p:nvSpPr>
          <p:spPr>
            <a:xfrm>
              <a:off x="4067944" y="5661248"/>
              <a:ext cx="576064" cy="360040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Oval 329"/>
            <p:cNvSpPr/>
            <p:nvPr/>
          </p:nvSpPr>
          <p:spPr>
            <a:xfrm>
              <a:off x="4355976" y="5589240"/>
              <a:ext cx="576064" cy="360040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57" name="Group 387"/>
            <p:cNvGrpSpPr/>
            <p:nvPr/>
          </p:nvGrpSpPr>
          <p:grpSpPr>
            <a:xfrm>
              <a:off x="3995936" y="4664968"/>
              <a:ext cx="791776" cy="492224"/>
              <a:chOff x="494630" y="3796475"/>
              <a:chExt cx="2023657" cy="1688480"/>
            </a:xfrm>
          </p:grpSpPr>
          <p:sp>
            <p:nvSpPr>
              <p:cNvPr id="358" name="Oval 357"/>
              <p:cNvSpPr/>
              <p:nvPr/>
            </p:nvSpPr>
            <p:spPr>
              <a:xfrm rot="9900000">
                <a:off x="494630" y="4478951"/>
                <a:ext cx="2023657" cy="32353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359" name="Oval 358"/>
              <p:cNvSpPr/>
              <p:nvPr/>
            </p:nvSpPr>
            <p:spPr>
              <a:xfrm rot="11700000">
                <a:off x="494630" y="4488446"/>
                <a:ext cx="2023657" cy="30454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360" name="Oval 359"/>
              <p:cNvSpPr/>
              <p:nvPr/>
            </p:nvSpPr>
            <p:spPr>
              <a:xfrm rot="13500000">
                <a:off x="662219" y="4402852"/>
                <a:ext cx="1688480" cy="475725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361" name="Oval 360"/>
              <p:cNvSpPr/>
              <p:nvPr/>
            </p:nvSpPr>
            <p:spPr>
              <a:xfrm rot="18900000">
                <a:off x="833909" y="4327493"/>
                <a:ext cx="1336070" cy="572562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cxnSp>
          <p:nvCxnSpPr>
            <p:cNvPr id="83" name="Straight Connector 82"/>
            <p:cNvCxnSpPr/>
            <p:nvPr/>
          </p:nvCxnSpPr>
          <p:spPr>
            <a:xfrm flipV="1">
              <a:off x="4644008" y="4163608"/>
              <a:ext cx="452413" cy="502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Arc 13"/>
            <p:cNvSpPr/>
            <p:nvPr/>
          </p:nvSpPr>
          <p:spPr>
            <a:xfrm rot="5400000">
              <a:off x="3474733" y="3518156"/>
              <a:ext cx="982290" cy="515948"/>
            </a:xfrm>
            <a:prstGeom prst="arc">
              <a:avLst>
                <a:gd name="adj1" fmla="val 458244"/>
                <a:gd name="adj2" fmla="val 9498733"/>
              </a:avLst>
            </a:prstGeom>
            <a:ln w="114300">
              <a:solidFill>
                <a:schemeClr val="accent1">
                  <a:lumMod val="60000"/>
                  <a:lumOff val="40000"/>
                </a:schemeClr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300"/>
            </a:p>
          </p:txBody>
        </p:sp>
      </p:grpSp>
      <p:sp>
        <p:nvSpPr>
          <p:cNvPr id="370" name="Arc 13"/>
          <p:cNvSpPr/>
          <p:nvPr/>
        </p:nvSpPr>
        <p:spPr>
          <a:xfrm rot="16200000">
            <a:off x="3978789" y="6051425"/>
            <a:ext cx="982290" cy="515948"/>
          </a:xfrm>
          <a:prstGeom prst="arc">
            <a:avLst>
              <a:gd name="adj1" fmla="val 458244"/>
              <a:gd name="adj2" fmla="val 9498733"/>
            </a:avLst>
          </a:prstGeom>
          <a:ln w="114300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00"/>
          </a:p>
        </p:txBody>
      </p:sp>
      <p:sp>
        <p:nvSpPr>
          <p:cNvPr id="371" name="TextBox 370"/>
          <p:cNvSpPr txBox="1"/>
          <p:nvPr/>
        </p:nvSpPr>
        <p:spPr>
          <a:xfrm>
            <a:off x="4716015" y="6309320"/>
            <a:ext cx="1368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Social costs are dumped</a:t>
            </a:r>
            <a:endParaRPr lang="en-GB" sz="1400" dirty="0"/>
          </a:p>
        </p:txBody>
      </p:sp>
      <p:sp>
        <p:nvSpPr>
          <p:cNvPr id="372" name="Rectangle 371"/>
          <p:cNvSpPr/>
          <p:nvPr/>
        </p:nvSpPr>
        <p:spPr>
          <a:xfrm>
            <a:off x="-36512" y="1772816"/>
            <a:ext cx="28803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000" b="1" i="1" dirty="0" smtClean="0"/>
              <a:t>‘CLEVER’ CITY  1.0:</a:t>
            </a:r>
            <a:endParaRPr lang="en-GB" sz="2000" b="1" i="1" dirty="0"/>
          </a:p>
        </p:txBody>
      </p:sp>
      <p:sp>
        <p:nvSpPr>
          <p:cNvPr id="373" name="Rectangle 372"/>
          <p:cNvSpPr/>
          <p:nvPr/>
        </p:nvSpPr>
        <p:spPr>
          <a:xfrm>
            <a:off x="6084168" y="2082334"/>
            <a:ext cx="3024336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000" b="1" i="1" dirty="0" smtClean="0"/>
              <a:t>‘WISE’ CITY 3.0</a:t>
            </a:r>
            <a:endParaRPr lang="en-GB" sz="2000" b="1" i="1" dirty="0"/>
          </a:p>
        </p:txBody>
      </p:sp>
      <p:sp>
        <p:nvSpPr>
          <p:cNvPr id="374" name="Rectangle 373"/>
          <p:cNvSpPr/>
          <p:nvPr/>
        </p:nvSpPr>
        <p:spPr>
          <a:xfrm>
            <a:off x="3059832" y="1929026"/>
            <a:ext cx="2808312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000" b="1" i="1" dirty="0" smtClean="0"/>
              <a:t>‘SMART’ CITY  2.0</a:t>
            </a:r>
            <a:endParaRPr lang="en-GB" sz="2000" b="1" i="1" dirty="0"/>
          </a:p>
        </p:txBody>
      </p:sp>
      <p:grpSp>
        <p:nvGrpSpPr>
          <p:cNvPr id="513" name="Group 43"/>
          <p:cNvGrpSpPr/>
          <p:nvPr/>
        </p:nvGrpSpPr>
        <p:grpSpPr>
          <a:xfrm>
            <a:off x="6583996" y="3357158"/>
            <a:ext cx="2242748" cy="916538"/>
            <a:chOff x="3234002" y="2402885"/>
            <a:chExt cx="3240826" cy="1324418"/>
          </a:xfrm>
        </p:grpSpPr>
        <p:sp>
          <p:nvSpPr>
            <p:cNvPr id="514" name="Oval 513"/>
            <p:cNvSpPr/>
            <p:nvPr/>
          </p:nvSpPr>
          <p:spPr>
            <a:xfrm>
              <a:off x="4361859" y="2402885"/>
              <a:ext cx="1710162" cy="73545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25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515" name="Oval 514"/>
            <p:cNvSpPr/>
            <p:nvPr/>
          </p:nvSpPr>
          <p:spPr>
            <a:xfrm>
              <a:off x="3636808" y="2402885"/>
              <a:ext cx="1710162" cy="73545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25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516" name="Oval 515"/>
            <p:cNvSpPr/>
            <p:nvPr/>
          </p:nvSpPr>
          <p:spPr>
            <a:xfrm>
              <a:off x="4361859" y="2991853"/>
              <a:ext cx="1710162" cy="73545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25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517" name="Oval 516"/>
            <p:cNvSpPr/>
            <p:nvPr/>
          </p:nvSpPr>
          <p:spPr>
            <a:xfrm>
              <a:off x="3636808" y="2991853"/>
              <a:ext cx="1710162" cy="73545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25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518" name="Oval 517"/>
            <p:cNvSpPr/>
            <p:nvPr/>
          </p:nvSpPr>
          <p:spPr>
            <a:xfrm>
              <a:off x="4764666" y="2697369"/>
              <a:ext cx="1710162" cy="73545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25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519" name="Oval 518"/>
            <p:cNvSpPr/>
            <p:nvPr/>
          </p:nvSpPr>
          <p:spPr>
            <a:xfrm>
              <a:off x="3234002" y="2697369"/>
              <a:ext cx="1710162" cy="73545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25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311254" y="4136860"/>
            <a:ext cx="2797250" cy="2604508"/>
            <a:chOff x="6300192" y="4106966"/>
            <a:chExt cx="2797250" cy="2604508"/>
          </a:xfrm>
        </p:grpSpPr>
        <p:grpSp>
          <p:nvGrpSpPr>
            <p:cNvPr id="377" name="Group 264"/>
            <p:cNvGrpSpPr/>
            <p:nvPr/>
          </p:nvGrpSpPr>
          <p:grpSpPr>
            <a:xfrm>
              <a:off x="6300192" y="5157192"/>
              <a:ext cx="997050" cy="498326"/>
              <a:chOff x="611560" y="4836887"/>
              <a:chExt cx="3308882" cy="150470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468" name="Group 265"/>
              <p:cNvGrpSpPr/>
              <p:nvPr/>
            </p:nvGrpSpPr>
            <p:grpSpPr>
              <a:xfrm>
                <a:off x="688266" y="5052105"/>
                <a:ext cx="1728352" cy="776956"/>
                <a:chOff x="111012" y="4312346"/>
                <a:chExt cx="5058742" cy="2274089"/>
              </a:xfrm>
            </p:grpSpPr>
            <p:sp>
              <p:nvSpPr>
                <p:cNvPr id="498" name="Oval 2"/>
                <p:cNvSpPr/>
                <p:nvPr/>
              </p:nvSpPr>
              <p:spPr>
                <a:xfrm>
                  <a:off x="4344831" y="4817733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99" name="Oval 498"/>
                <p:cNvSpPr/>
                <p:nvPr/>
              </p:nvSpPr>
              <p:spPr>
                <a:xfrm>
                  <a:off x="4344831" y="583517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0" name="Oval 499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1" name="Oval 500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2" name="Oval 501"/>
                <p:cNvSpPr/>
                <p:nvPr/>
              </p:nvSpPr>
              <p:spPr>
                <a:xfrm>
                  <a:off x="1236032" y="620860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3" name="Oval 502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4" name="Oval 503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5" name="Oval 504"/>
                <p:cNvSpPr/>
                <p:nvPr/>
              </p:nvSpPr>
              <p:spPr>
                <a:xfrm>
                  <a:off x="1244310" y="444814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6" name="Oval 505"/>
                <p:cNvSpPr/>
                <p:nvPr/>
              </p:nvSpPr>
              <p:spPr>
                <a:xfrm>
                  <a:off x="4653209" y="532312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7" name="Oval 506"/>
                <p:cNvSpPr/>
                <p:nvPr/>
              </p:nvSpPr>
              <p:spPr>
                <a:xfrm>
                  <a:off x="111012" y="5326492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8" name="Oval 507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509" name="Oval 508"/>
                <p:cNvSpPr/>
                <p:nvPr/>
              </p:nvSpPr>
              <p:spPr>
                <a:xfrm>
                  <a:off x="2365571" y="431234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469" name="Group 266"/>
              <p:cNvGrpSpPr/>
              <p:nvPr/>
            </p:nvGrpSpPr>
            <p:grpSpPr>
              <a:xfrm>
                <a:off x="1763688" y="5532364"/>
                <a:ext cx="1728352" cy="776956"/>
                <a:chOff x="111012" y="4312346"/>
                <a:chExt cx="5058742" cy="2274089"/>
              </a:xfrm>
            </p:grpSpPr>
            <p:sp>
              <p:nvSpPr>
                <p:cNvPr id="486" name="Oval 2"/>
                <p:cNvSpPr/>
                <p:nvPr/>
              </p:nvSpPr>
              <p:spPr>
                <a:xfrm>
                  <a:off x="4344831" y="4817733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87" name="Oval 486"/>
                <p:cNvSpPr/>
                <p:nvPr/>
              </p:nvSpPr>
              <p:spPr>
                <a:xfrm>
                  <a:off x="4344831" y="583517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88" name="Oval 487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89" name="Oval 488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90" name="Oval 489"/>
                <p:cNvSpPr/>
                <p:nvPr/>
              </p:nvSpPr>
              <p:spPr>
                <a:xfrm>
                  <a:off x="1236032" y="620860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91" name="Oval 490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92" name="Oval 491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93" name="Oval 492"/>
                <p:cNvSpPr/>
                <p:nvPr/>
              </p:nvSpPr>
              <p:spPr>
                <a:xfrm>
                  <a:off x="1244310" y="444814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94" name="Oval 493"/>
                <p:cNvSpPr/>
                <p:nvPr/>
              </p:nvSpPr>
              <p:spPr>
                <a:xfrm>
                  <a:off x="4653209" y="532312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95" name="Oval 494"/>
                <p:cNvSpPr/>
                <p:nvPr/>
              </p:nvSpPr>
              <p:spPr>
                <a:xfrm>
                  <a:off x="111012" y="5326492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96" name="Oval 495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97" name="Oval 496"/>
                <p:cNvSpPr/>
                <p:nvPr/>
              </p:nvSpPr>
              <p:spPr>
                <a:xfrm>
                  <a:off x="2365571" y="431234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470" name="Group 267"/>
              <p:cNvGrpSpPr/>
              <p:nvPr/>
            </p:nvGrpSpPr>
            <p:grpSpPr>
              <a:xfrm>
                <a:off x="2131348" y="4876780"/>
                <a:ext cx="1728352" cy="776956"/>
                <a:chOff x="111012" y="4312346"/>
                <a:chExt cx="5058742" cy="2274089"/>
              </a:xfrm>
            </p:grpSpPr>
            <p:sp>
              <p:nvSpPr>
                <p:cNvPr id="474" name="Oval 2"/>
                <p:cNvSpPr/>
                <p:nvPr/>
              </p:nvSpPr>
              <p:spPr>
                <a:xfrm>
                  <a:off x="4344831" y="4817733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75" name="Oval 474"/>
                <p:cNvSpPr/>
                <p:nvPr/>
              </p:nvSpPr>
              <p:spPr>
                <a:xfrm>
                  <a:off x="4344831" y="583517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76" name="Oval 475"/>
                <p:cNvSpPr/>
                <p:nvPr/>
              </p:nvSpPr>
              <p:spPr>
                <a:xfrm>
                  <a:off x="3502755" y="444134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77" name="Oval 476"/>
                <p:cNvSpPr/>
                <p:nvPr/>
              </p:nvSpPr>
              <p:spPr>
                <a:xfrm>
                  <a:off x="3514949" y="621021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78" name="Oval 477"/>
                <p:cNvSpPr/>
                <p:nvPr/>
              </p:nvSpPr>
              <p:spPr>
                <a:xfrm>
                  <a:off x="1236032" y="6208604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79" name="Oval 478"/>
                <p:cNvSpPr/>
                <p:nvPr/>
              </p:nvSpPr>
              <p:spPr>
                <a:xfrm>
                  <a:off x="406150" y="58540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80" name="Oval 479"/>
                <p:cNvSpPr/>
                <p:nvPr/>
              </p:nvSpPr>
              <p:spPr>
                <a:xfrm>
                  <a:off x="406150" y="4812688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81" name="Oval 480"/>
                <p:cNvSpPr/>
                <p:nvPr/>
              </p:nvSpPr>
              <p:spPr>
                <a:xfrm>
                  <a:off x="1244310" y="444814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82" name="Oval 481"/>
                <p:cNvSpPr/>
                <p:nvPr/>
              </p:nvSpPr>
              <p:spPr>
                <a:xfrm>
                  <a:off x="4653209" y="532312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83" name="Oval 482"/>
                <p:cNvSpPr/>
                <p:nvPr/>
              </p:nvSpPr>
              <p:spPr>
                <a:xfrm>
                  <a:off x="111012" y="5326492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84" name="Oval 483"/>
                <p:cNvSpPr/>
                <p:nvPr/>
              </p:nvSpPr>
              <p:spPr>
                <a:xfrm>
                  <a:off x="2369477" y="6346017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85" name="Oval 484"/>
                <p:cNvSpPr/>
                <p:nvPr/>
              </p:nvSpPr>
              <p:spPr>
                <a:xfrm>
                  <a:off x="2365571" y="4312346"/>
                  <a:ext cx="516545" cy="2404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635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sp>
            <p:nvSpPr>
              <p:cNvPr id="471" name="Arc 470"/>
              <p:cNvSpPr/>
              <p:nvPr/>
            </p:nvSpPr>
            <p:spPr>
              <a:xfrm>
                <a:off x="2123727" y="4836887"/>
                <a:ext cx="1796715" cy="824361"/>
              </a:xfrm>
              <a:prstGeom prst="arc">
                <a:avLst>
                  <a:gd name="adj1" fmla="val 19720923"/>
                  <a:gd name="adj2" fmla="val 12400551"/>
                </a:avLst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72" name="Arc 471"/>
              <p:cNvSpPr/>
              <p:nvPr/>
            </p:nvSpPr>
            <p:spPr>
              <a:xfrm>
                <a:off x="1691680" y="5517232"/>
                <a:ext cx="1796715" cy="824361"/>
              </a:xfrm>
              <a:prstGeom prst="arc">
                <a:avLst>
                  <a:gd name="adj1" fmla="val 19720923"/>
                  <a:gd name="adj2" fmla="val 12400551"/>
                </a:avLst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73" name="Arc 472"/>
              <p:cNvSpPr/>
              <p:nvPr/>
            </p:nvSpPr>
            <p:spPr>
              <a:xfrm>
                <a:off x="611560" y="5013176"/>
                <a:ext cx="1796715" cy="824361"/>
              </a:xfrm>
              <a:prstGeom prst="arc">
                <a:avLst>
                  <a:gd name="adj1" fmla="val 19720923"/>
                  <a:gd name="adj2" fmla="val 12400551"/>
                </a:avLst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grpSp>
          <p:nvGrpSpPr>
            <p:cNvPr id="378" name="Group 382"/>
            <p:cNvGrpSpPr/>
            <p:nvPr/>
          </p:nvGrpSpPr>
          <p:grpSpPr>
            <a:xfrm>
              <a:off x="6443769" y="5275876"/>
              <a:ext cx="287151" cy="178514"/>
              <a:chOff x="494630" y="3796475"/>
              <a:chExt cx="2023657" cy="1688480"/>
            </a:xfrm>
          </p:grpSpPr>
          <p:sp>
            <p:nvSpPr>
              <p:cNvPr id="464" name="Oval 463"/>
              <p:cNvSpPr/>
              <p:nvPr/>
            </p:nvSpPr>
            <p:spPr>
              <a:xfrm rot="9900000">
                <a:off x="494630" y="4478951"/>
                <a:ext cx="2023657" cy="32353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65" name="Oval 464"/>
              <p:cNvSpPr/>
              <p:nvPr/>
            </p:nvSpPr>
            <p:spPr>
              <a:xfrm rot="11700000">
                <a:off x="494630" y="4488446"/>
                <a:ext cx="2023657" cy="30454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66" name="Oval 465"/>
              <p:cNvSpPr/>
              <p:nvPr/>
            </p:nvSpPr>
            <p:spPr>
              <a:xfrm rot="13500000">
                <a:off x="662219" y="4402852"/>
                <a:ext cx="1688480" cy="475725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67" name="Oval 466"/>
              <p:cNvSpPr/>
              <p:nvPr/>
            </p:nvSpPr>
            <p:spPr>
              <a:xfrm rot="18900000">
                <a:off x="833909" y="4327493"/>
                <a:ext cx="1336070" cy="572562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grpSp>
          <p:nvGrpSpPr>
            <p:cNvPr id="379" name="Group 392"/>
            <p:cNvGrpSpPr/>
            <p:nvPr/>
          </p:nvGrpSpPr>
          <p:grpSpPr>
            <a:xfrm>
              <a:off x="6769544" y="5419850"/>
              <a:ext cx="287151" cy="178514"/>
              <a:chOff x="494630" y="3796475"/>
              <a:chExt cx="2023657" cy="1688480"/>
            </a:xfrm>
          </p:grpSpPr>
          <p:sp>
            <p:nvSpPr>
              <p:cNvPr id="460" name="Oval 459"/>
              <p:cNvSpPr/>
              <p:nvPr/>
            </p:nvSpPr>
            <p:spPr>
              <a:xfrm rot="9900000">
                <a:off x="494630" y="4478951"/>
                <a:ext cx="2023657" cy="32353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61" name="Oval 460"/>
              <p:cNvSpPr/>
              <p:nvPr/>
            </p:nvSpPr>
            <p:spPr>
              <a:xfrm rot="11700000">
                <a:off x="494630" y="4488446"/>
                <a:ext cx="2023657" cy="30454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62" name="Oval 461"/>
              <p:cNvSpPr/>
              <p:nvPr/>
            </p:nvSpPr>
            <p:spPr>
              <a:xfrm rot="13500000">
                <a:off x="662219" y="4402852"/>
                <a:ext cx="1688480" cy="475725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63" name="Oval 462"/>
              <p:cNvSpPr/>
              <p:nvPr/>
            </p:nvSpPr>
            <p:spPr>
              <a:xfrm rot="18900000">
                <a:off x="833909" y="4327493"/>
                <a:ext cx="1336070" cy="572562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grpSp>
          <p:nvGrpSpPr>
            <p:cNvPr id="380" name="Group 387"/>
            <p:cNvGrpSpPr/>
            <p:nvPr/>
          </p:nvGrpSpPr>
          <p:grpSpPr>
            <a:xfrm>
              <a:off x="6877915" y="5211411"/>
              <a:ext cx="287151" cy="178514"/>
              <a:chOff x="494630" y="3796475"/>
              <a:chExt cx="2023657" cy="1688480"/>
            </a:xfrm>
          </p:grpSpPr>
          <p:sp>
            <p:nvSpPr>
              <p:cNvPr id="456" name="Oval 455"/>
              <p:cNvSpPr/>
              <p:nvPr/>
            </p:nvSpPr>
            <p:spPr>
              <a:xfrm rot="9900000">
                <a:off x="494630" y="4478951"/>
                <a:ext cx="2023657" cy="32353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57" name="Oval 456"/>
              <p:cNvSpPr/>
              <p:nvPr/>
            </p:nvSpPr>
            <p:spPr>
              <a:xfrm rot="11700000">
                <a:off x="494630" y="4488446"/>
                <a:ext cx="2023657" cy="30454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58" name="Oval 457"/>
              <p:cNvSpPr/>
              <p:nvPr/>
            </p:nvSpPr>
            <p:spPr>
              <a:xfrm rot="13500000">
                <a:off x="662219" y="4402852"/>
                <a:ext cx="1688480" cy="475725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459" name="Oval 458"/>
              <p:cNvSpPr/>
              <p:nvPr/>
            </p:nvSpPr>
            <p:spPr>
              <a:xfrm rot="18900000">
                <a:off x="833909" y="4327493"/>
                <a:ext cx="1336070" cy="572562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sp>
          <p:nvSpPr>
            <p:cNvPr id="381" name="Rectangle 380"/>
            <p:cNvSpPr/>
            <p:nvPr/>
          </p:nvSpPr>
          <p:spPr>
            <a:xfrm>
              <a:off x="7369234" y="5085184"/>
              <a:ext cx="731158" cy="648072"/>
            </a:xfrm>
            <a:prstGeom prst="rect">
              <a:avLst/>
            </a:prstGeom>
            <a:noFill/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82" name="Group 288"/>
            <p:cNvGrpSpPr/>
            <p:nvPr/>
          </p:nvGrpSpPr>
          <p:grpSpPr>
            <a:xfrm>
              <a:off x="8100392" y="5234930"/>
              <a:ext cx="997050" cy="498326"/>
              <a:chOff x="7164288" y="6165304"/>
              <a:chExt cx="1163190" cy="581364"/>
            </a:xfrm>
          </p:grpSpPr>
          <p:grpSp>
            <p:nvGrpSpPr>
              <p:cNvPr id="398" name="Group 264"/>
              <p:cNvGrpSpPr/>
              <p:nvPr/>
            </p:nvGrpSpPr>
            <p:grpSpPr>
              <a:xfrm>
                <a:off x="7164288" y="6165304"/>
                <a:ext cx="1163190" cy="581364"/>
                <a:chOff x="611560" y="4836887"/>
                <a:chExt cx="3308882" cy="1504706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grpSp>
              <p:nvGrpSpPr>
                <p:cNvPr id="414" name="Group 265"/>
                <p:cNvGrpSpPr/>
                <p:nvPr/>
              </p:nvGrpSpPr>
              <p:grpSpPr>
                <a:xfrm>
                  <a:off x="688266" y="5052105"/>
                  <a:ext cx="1728352" cy="776956"/>
                  <a:chOff x="111012" y="4312346"/>
                  <a:chExt cx="5058742" cy="2274089"/>
                </a:xfrm>
              </p:grpSpPr>
              <p:sp>
                <p:nvSpPr>
                  <p:cNvPr id="444" name="Oval 2"/>
                  <p:cNvSpPr/>
                  <p:nvPr/>
                </p:nvSpPr>
                <p:spPr>
                  <a:xfrm>
                    <a:off x="4344831" y="4817733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45" name="Oval 444"/>
                  <p:cNvSpPr/>
                  <p:nvPr/>
                </p:nvSpPr>
                <p:spPr>
                  <a:xfrm>
                    <a:off x="4344831" y="583517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46" name="Oval 445"/>
                  <p:cNvSpPr/>
                  <p:nvPr/>
                </p:nvSpPr>
                <p:spPr>
                  <a:xfrm>
                    <a:off x="3502755" y="444134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47" name="Oval 446"/>
                  <p:cNvSpPr/>
                  <p:nvPr/>
                </p:nvSpPr>
                <p:spPr>
                  <a:xfrm>
                    <a:off x="3514949" y="621021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48" name="Oval 447"/>
                  <p:cNvSpPr/>
                  <p:nvPr/>
                </p:nvSpPr>
                <p:spPr>
                  <a:xfrm>
                    <a:off x="1236032" y="620860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49" name="Oval 448"/>
                  <p:cNvSpPr/>
                  <p:nvPr/>
                </p:nvSpPr>
                <p:spPr>
                  <a:xfrm>
                    <a:off x="406150" y="58540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50" name="Oval 449"/>
                  <p:cNvSpPr/>
                  <p:nvPr/>
                </p:nvSpPr>
                <p:spPr>
                  <a:xfrm>
                    <a:off x="406150" y="48126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51" name="Oval 450"/>
                  <p:cNvSpPr/>
                  <p:nvPr/>
                </p:nvSpPr>
                <p:spPr>
                  <a:xfrm>
                    <a:off x="1244310" y="444814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52" name="Oval 451"/>
                  <p:cNvSpPr/>
                  <p:nvPr/>
                </p:nvSpPr>
                <p:spPr>
                  <a:xfrm>
                    <a:off x="4653209" y="532312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53" name="Oval 452"/>
                  <p:cNvSpPr/>
                  <p:nvPr/>
                </p:nvSpPr>
                <p:spPr>
                  <a:xfrm>
                    <a:off x="111012" y="5326492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54" name="Oval 453"/>
                  <p:cNvSpPr/>
                  <p:nvPr/>
                </p:nvSpPr>
                <p:spPr>
                  <a:xfrm>
                    <a:off x="2369477" y="634601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55" name="Oval 454"/>
                  <p:cNvSpPr/>
                  <p:nvPr/>
                </p:nvSpPr>
                <p:spPr>
                  <a:xfrm>
                    <a:off x="2365571" y="431234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</p:grpSp>
            <p:grpSp>
              <p:nvGrpSpPr>
                <p:cNvPr id="415" name="Group 266"/>
                <p:cNvGrpSpPr/>
                <p:nvPr/>
              </p:nvGrpSpPr>
              <p:grpSpPr>
                <a:xfrm>
                  <a:off x="1763688" y="5532364"/>
                  <a:ext cx="1728352" cy="776956"/>
                  <a:chOff x="111012" y="4312346"/>
                  <a:chExt cx="5058742" cy="2274089"/>
                </a:xfrm>
              </p:grpSpPr>
              <p:sp>
                <p:nvSpPr>
                  <p:cNvPr id="432" name="Oval 2"/>
                  <p:cNvSpPr/>
                  <p:nvPr/>
                </p:nvSpPr>
                <p:spPr>
                  <a:xfrm>
                    <a:off x="4344831" y="4817733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33" name="Oval 432"/>
                  <p:cNvSpPr/>
                  <p:nvPr/>
                </p:nvSpPr>
                <p:spPr>
                  <a:xfrm>
                    <a:off x="4344831" y="583517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34" name="Oval 433"/>
                  <p:cNvSpPr/>
                  <p:nvPr/>
                </p:nvSpPr>
                <p:spPr>
                  <a:xfrm>
                    <a:off x="3502755" y="444134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35" name="Oval 434"/>
                  <p:cNvSpPr/>
                  <p:nvPr/>
                </p:nvSpPr>
                <p:spPr>
                  <a:xfrm>
                    <a:off x="3514949" y="621021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36" name="Oval 435"/>
                  <p:cNvSpPr/>
                  <p:nvPr/>
                </p:nvSpPr>
                <p:spPr>
                  <a:xfrm>
                    <a:off x="1236032" y="620860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37" name="Oval 436"/>
                  <p:cNvSpPr/>
                  <p:nvPr/>
                </p:nvSpPr>
                <p:spPr>
                  <a:xfrm>
                    <a:off x="406150" y="58540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38" name="Oval 437"/>
                  <p:cNvSpPr/>
                  <p:nvPr/>
                </p:nvSpPr>
                <p:spPr>
                  <a:xfrm>
                    <a:off x="406150" y="48126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39" name="Oval 438"/>
                  <p:cNvSpPr/>
                  <p:nvPr/>
                </p:nvSpPr>
                <p:spPr>
                  <a:xfrm>
                    <a:off x="1244310" y="444814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40" name="Oval 439"/>
                  <p:cNvSpPr/>
                  <p:nvPr/>
                </p:nvSpPr>
                <p:spPr>
                  <a:xfrm>
                    <a:off x="4653209" y="532312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41" name="Oval 440"/>
                  <p:cNvSpPr/>
                  <p:nvPr/>
                </p:nvSpPr>
                <p:spPr>
                  <a:xfrm>
                    <a:off x="111012" y="5326492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42" name="Oval 441"/>
                  <p:cNvSpPr/>
                  <p:nvPr/>
                </p:nvSpPr>
                <p:spPr>
                  <a:xfrm>
                    <a:off x="2369477" y="634601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43" name="Oval 442"/>
                  <p:cNvSpPr/>
                  <p:nvPr/>
                </p:nvSpPr>
                <p:spPr>
                  <a:xfrm>
                    <a:off x="2365571" y="431234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</p:grpSp>
            <p:grpSp>
              <p:nvGrpSpPr>
                <p:cNvPr id="416" name="Group 267"/>
                <p:cNvGrpSpPr/>
                <p:nvPr/>
              </p:nvGrpSpPr>
              <p:grpSpPr>
                <a:xfrm>
                  <a:off x="2131348" y="4876780"/>
                  <a:ext cx="1728352" cy="776956"/>
                  <a:chOff x="111012" y="4312346"/>
                  <a:chExt cx="5058742" cy="2274089"/>
                </a:xfrm>
              </p:grpSpPr>
              <p:sp>
                <p:nvSpPr>
                  <p:cNvPr id="420" name="Oval 2"/>
                  <p:cNvSpPr/>
                  <p:nvPr/>
                </p:nvSpPr>
                <p:spPr>
                  <a:xfrm>
                    <a:off x="4344831" y="4817733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21" name="Oval 420"/>
                  <p:cNvSpPr/>
                  <p:nvPr/>
                </p:nvSpPr>
                <p:spPr>
                  <a:xfrm>
                    <a:off x="4344831" y="583517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22" name="Oval 421"/>
                  <p:cNvSpPr/>
                  <p:nvPr/>
                </p:nvSpPr>
                <p:spPr>
                  <a:xfrm>
                    <a:off x="3502755" y="444134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23" name="Oval 422"/>
                  <p:cNvSpPr/>
                  <p:nvPr/>
                </p:nvSpPr>
                <p:spPr>
                  <a:xfrm>
                    <a:off x="3514949" y="621021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24" name="Oval 423"/>
                  <p:cNvSpPr/>
                  <p:nvPr/>
                </p:nvSpPr>
                <p:spPr>
                  <a:xfrm>
                    <a:off x="1236032" y="6208604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25" name="Oval 424"/>
                  <p:cNvSpPr/>
                  <p:nvPr/>
                </p:nvSpPr>
                <p:spPr>
                  <a:xfrm>
                    <a:off x="406150" y="58540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26" name="Oval 425"/>
                  <p:cNvSpPr/>
                  <p:nvPr/>
                </p:nvSpPr>
                <p:spPr>
                  <a:xfrm>
                    <a:off x="406150" y="4812688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27" name="Oval 426"/>
                  <p:cNvSpPr/>
                  <p:nvPr/>
                </p:nvSpPr>
                <p:spPr>
                  <a:xfrm>
                    <a:off x="1244310" y="444814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28" name="Oval 427"/>
                  <p:cNvSpPr/>
                  <p:nvPr/>
                </p:nvSpPr>
                <p:spPr>
                  <a:xfrm>
                    <a:off x="4653209" y="532312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29" name="Oval 428"/>
                  <p:cNvSpPr/>
                  <p:nvPr/>
                </p:nvSpPr>
                <p:spPr>
                  <a:xfrm>
                    <a:off x="111012" y="5326492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30" name="Oval 429"/>
                  <p:cNvSpPr/>
                  <p:nvPr/>
                </p:nvSpPr>
                <p:spPr>
                  <a:xfrm>
                    <a:off x="2369477" y="6346017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  <p:sp>
                <p:nvSpPr>
                  <p:cNvPr id="431" name="Oval 430"/>
                  <p:cNvSpPr/>
                  <p:nvPr/>
                </p:nvSpPr>
                <p:spPr>
                  <a:xfrm>
                    <a:off x="2365571" y="4312346"/>
                    <a:ext cx="516545" cy="240418"/>
                  </a:xfrm>
                  <a:prstGeom prst="ellipse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6350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300"/>
                  </a:p>
                </p:txBody>
              </p:sp>
            </p:grpSp>
            <p:sp>
              <p:nvSpPr>
                <p:cNvPr id="417" name="Arc 416"/>
                <p:cNvSpPr/>
                <p:nvPr/>
              </p:nvSpPr>
              <p:spPr>
                <a:xfrm>
                  <a:off x="2123727" y="4836887"/>
                  <a:ext cx="1796715" cy="824361"/>
                </a:xfrm>
                <a:prstGeom prst="arc">
                  <a:avLst>
                    <a:gd name="adj1" fmla="val 19720923"/>
                    <a:gd name="adj2" fmla="val 12400551"/>
                  </a:avLst>
                </a:prstGeom>
                <a:ln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18" name="Arc 417"/>
                <p:cNvSpPr/>
                <p:nvPr/>
              </p:nvSpPr>
              <p:spPr>
                <a:xfrm>
                  <a:off x="1691680" y="5517232"/>
                  <a:ext cx="1796715" cy="824361"/>
                </a:xfrm>
                <a:prstGeom prst="arc">
                  <a:avLst>
                    <a:gd name="adj1" fmla="val 19720923"/>
                    <a:gd name="adj2" fmla="val 12400551"/>
                  </a:avLst>
                </a:prstGeom>
                <a:ln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19" name="Arc 418"/>
                <p:cNvSpPr/>
                <p:nvPr/>
              </p:nvSpPr>
              <p:spPr>
                <a:xfrm>
                  <a:off x="611560" y="5013176"/>
                  <a:ext cx="1796715" cy="824361"/>
                </a:xfrm>
                <a:prstGeom prst="arc">
                  <a:avLst>
                    <a:gd name="adj1" fmla="val 19720923"/>
                    <a:gd name="adj2" fmla="val 12400551"/>
                  </a:avLst>
                </a:prstGeom>
                <a:ln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399" name="Group 382"/>
              <p:cNvGrpSpPr/>
              <p:nvPr/>
            </p:nvGrpSpPr>
            <p:grpSpPr>
              <a:xfrm>
                <a:off x="7331790" y="6303765"/>
                <a:ext cx="334999" cy="208260"/>
                <a:chOff x="494630" y="3796475"/>
                <a:chExt cx="2023657" cy="1688480"/>
              </a:xfrm>
            </p:grpSpPr>
            <p:sp>
              <p:nvSpPr>
                <p:cNvPr id="410" name="Oval 409"/>
                <p:cNvSpPr/>
                <p:nvPr/>
              </p:nvSpPr>
              <p:spPr>
                <a:xfrm rot="9900000">
                  <a:off x="494630" y="4478951"/>
                  <a:ext cx="2023657" cy="32353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11" name="Oval 410"/>
                <p:cNvSpPr/>
                <p:nvPr/>
              </p:nvSpPr>
              <p:spPr>
                <a:xfrm rot="11700000">
                  <a:off x="494630" y="4488446"/>
                  <a:ext cx="2023657" cy="30454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12" name="Oval 411"/>
                <p:cNvSpPr/>
                <p:nvPr/>
              </p:nvSpPr>
              <p:spPr>
                <a:xfrm rot="13500000">
                  <a:off x="662219" y="4402852"/>
                  <a:ext cx="1688480" cy="475725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13" name="Oval 412"/>
                <p:cNvSpPr/>
                <p:nvPr/>
              </p:nvSpPr>
              <p:spPr>
                <a:xfrm rot="18900000">
                  <a:off x="833909" y="4327493"/>
                  <a:ext cx="1336070" cy="572562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400" name="Group 392"/>
              <p:cNvGrpSpPr/>
              <p:nvPr/>
            </p:nvGrpSpPr>
            <p:grpSpPr>
              <a:xfrm>
                <a:off x="7711849" y="6471730"/>
                <a:ext cx="334999" cy="208260"/>
                <a:chOff x="494630" y="3796475"/>
                <a:chExt cx="2023657" cy="1688480"/>
              </a:xfrm>
            </p:grpSpPr>
            <p:sp>
              <p:nvSpPr>
                <p:cNvPr id="406" name="Oval 405"/>
                <p:cNvSpPr/>
                <p:nvPr/>
              </p:nvSpPr>
              <p:spPr>
                <a:xfrm rot="9900000">
                  <a:off x="494630" y="4478951"/>
                  <a:ext cx="2023657" cy="32353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07" name="Oval 406"/>
                <p:cNvSpPr/>
                <p:nvPr/>
              </p:nvSpPr>
              <p:spPr>
                <a:xfrm rot="11700000">
                  <a:off x="494630" y="4488446"/>
                  <a:ext cx="2023657" cy="30454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08" name="Oval 407"/>
                <p:cNvSpPr/>
                <p:nvPr/>
              </p:nvSpPr>
              <p:spPr>
                <a:xfrm rot="13500000">
                  <a:off x="662219" y="4402852"/>
                  <a:ext cx="1688480" cy="475725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09" name="Oval 408"/>
                <p:cNvSpPr/>
                <p:nvPr/>
              </p:nvSpPr>
              <p:spPr>
                <a:xfrm rot="18900000">
                  <a:off x="833909" y="4327493"/>
                  <a:ext cx="1336070" cy="572562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  <p:grpSp>
            <p:nvGrpSpPr>
              <p:cNvPr id="401" name="Group 387"/>
              <p:cNvGrpSpPr/>
              <p:nvPr/>
            </p:nvGrpSpPr>
            <p:grpSpPr>
              <a:xfrm>
                <a:off x="7838278" y="6228558"/>
                <a:ext cx="334999" cy="208260"/>
                <a:chOff x="494630" y="3796475"/>
                <a:chExt cx="2023657" cy="1688480"/>
              </a:xfrm>
            </p:grpSpPr>
            <p:sp>
              <p:nvSpPr>
                <p:cNvPr id="402" name="Oval 401"/>
                <p:cNvSpPr/>
                <p:nvPr/>
              </p:nvSpPr>
              <p:spPr>
                <a:xfrm rot="9900000">
                  <a:off x="494630" y="4478951"/>
                  <a:ext cx="2023657" cy="32353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03" name="Oval 402"/>
                <p:cNvSpPr/>
                <p:nvPr/>
              </p:nvSpPr>
              <p:spPr>
                <a:xfrm rot="11700000">
                  <a:off x="494630" y="4488446"/>
                  <a:ext cx="2023657" cy="304544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04" name="Oval 403"/>
                <p:cNvSpPr/>
                <p:nvPr/>
              </p:nvSpPr>
              <p:spPr>
                <a:xfrm rot="13500000">
                  <a:off x="662219" y="4402852"/>
                  <a:ext cx="1688480" cy="475725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  <p:sp>
              <p:nvSpPr>
                <p:cNvPr id="405" name="Oval 404"/>
                <p:cNvSpPr/>
                <p:nvPr/>
              </p:nvSpPr>
              <p:spPr>
                <a:xfrm rot="18900000">
                  <a:off x="833909" y="4327493"/>
                  <a:ext cx="1336070" cy="572562"/>
                </a:xfrm>
                <a:prstGeom prst="ellipse">
                  <a:avLst/>
                </a:prstGeom>
                <a:noFill/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00"/>
                </a:p>
              </p:txBody>
            </p:sp>
          </p:grpSp>
        </p:grpSp>
        <p:sp>
          <p:nvSpPr>
            <p:cNvPr id="383" name="Rectangle 382"/>
            <p:cNvSpPr/>
            <p:nvPr/>
          </p:nvSpPr>
          <p:spPr>
            <a:xfrm>
              <a:off x="7380312" y="4415636"/>
              <a:ext cx="420970" cy="37313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Rectangle 384"/>
            <p:cNvSpPr/>
            <p:nvPr/>
          </p:nvSpPr>
          <p:spPr>
            <a:xfrm>
              <a:off x="7668344" y="4265074"/>
              <a:ext cx="420970" cy="37313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6" name="Rectangle 385"/>
            <p:cNvSpPr/>
            <p:nvPr/>
          </p:nvSpPr>
          <p:spPr>
            <a:xfrm>
              <a:off x="7729274" y="4481098"/>
              <a:ext cx="420970" cy="37313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Oval 386"/>
            <p:cNvSpPr/>
            <p:nvPr/>
          </p:nvSpPr>
          <p:spPr>
            <a:xfrm>
              <a:off x="7236296" y="5949280"/>
              <a:ext cx="576064" cy="360040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8" name="Oval 387"/>
            <p:cNvSpPr/>
            <p:nvPr/>
          </p:nvSpPr>
          <p:spPr>
            <a:xfrm>
              <a:off x="7524328" y="5877272"/>
              <a:ext cx="576064" cy="360040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Oval 388"/>
            <p:cNvSpPr/>
            <p:nvPr/>
          </p:nvSpPr>
          <p:spPr>
            <a:xfrm>
              <a:off x="7380312" y="6165304"/>
              <a:ext cx="576064" cy="360040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0" name="Oval 389"/>
            <p:cNvSpPr/>
            <p:nvPr/>
          </p:nvSpPr>
          <p:spPr>
            <a:xfrm>
              <a:off x="7668344" y="6093296"/>
              <a:ext cx="576064" cy="360040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91" name="Group 387"/>
            <p:cNvGrpSpPr/>
            <p:nvPr/>
          </p:nvGrpSpPr>
          <p:grpSpPr>
            <a:xfrm>
              <a:off x="7308304" y="5169024"/>
              <a:ext cx="791776" cy="492224"/>
              <a:chOff x="494630" y="3796475"/>
              <a:chExt cx="2023657" cy="1688480"/>
            </a:xfrm>
          </p:grpSpPr>
          <p:sp>
            <p:nvSpPr>
              <p:cNvPr id="394" name="Oval 393"/>
              <p:cNvSpPr/>
              <p:nvPr/>
            </p:nvSpPr>
            <p:spPr>
              <a:xfrm rot="9900000">
                <a:off x="494630" y="4478951"/>
                <a:ext cx="2023657" cy="32353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395" name="Oval 394"/>
              <p:cNvSpPr/>
              <p:nvPr/>
            </p:nvSpPr>
            <p:spPr>
              <a:xfrm rot="11700000">
                <a:off x="494630" y="4488446"/>
                <a:ext cx="2023657" cy="30454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396" name="Oval 395"/>
              <p:cNvSpPr/>
              <p:nvPr/>
            </p:nvSpPr>
            <p:spPr>
              <a:xfrm rot="13500000">
                <a:off x="662219" y="4402852"/>
                <a:ext cx="1688480" cy="475725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397" name="Oval 396"/>
              <p:cNvSpPr/>
              <p:nvPr/>
            </p:nvSpPr>
            <p:spPr>
              <a:xfrm rot="18900000">
                <a:off x="833909" y="4327493"/>
                <a:ext cx="1336070" cy="572562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cxnSp>
          <p:nvCxnSpPr>
            <p:cNvPr id="392" name="Straight Connector 391"/>
            <p:cNvCxnSpPr/>
            <p:nvPr/>
          </p:nvCxnSpPr>
          <p:spPr>
            <a:xfrm flipV="1">
              <a:off x="7956376" y="4667664"/>
              <a:ext cx="452413" cy="502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1" name="Group 10"/>
            <p:cNvGrpSpPr/>
            <p:nvPr/>
          </p:nvGrpSpPr>
          <p:grpSpPr>
            <a:xfrm>
              <a:off x="6804248" y="4106966"/>
              <a:ext cx="1094530" cy="330146"/>
              <a:chOff x="6126335" y="2564904"/>
              <a:chExt cx="831135" cy="29832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22" name="Arc 521"/>
              <p:cNvSpPr/>
              <p:nvPr/>
            </p:nvSpPr>
            <p:spPr>
              <a:xfrm rot="5400000">
                <a:off x="6397343" y="2303103"/>
                <a:ext cx="298325" cy="821929"/>
              </a:xfrm>
              <a:prstGeom prst="arc">
                <a:avLst>
                  <a:gd name="adj1" fmla="val 4786548"/>
                  <a:gd name="adj2" fmla="val 15424173"/>
                </a:avLst>
              </a:prstGeom>
              <a:ln w="762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523" name="Arc 522"/>
              <p:cNvSpPr/>
              <p:nvPr/>
            </p:nvSpPr>
            <p:spPr>
              <a:xfrm rot="5400000">
                <a:off x="6388137" y="2303102"/>
                <a:ext cx="298325" cy="821929"/>
              </a:xfrm>
              <a:prstGeom prst="arc">
                <a:avLst>
                  <a:gd name="adj1" fmla="val 15830526"/>
                  <a:gd name="adj2" fmla="val 3456048"/>
                </a:avLst>
              </a:prstGeom>
              <a:ln w="762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  <p:grpSp>
          <p:nvGrpSpPr>
            <p:cNvPr id="393" name="Group 10"/>
            <p:cNvGrpSpPr/>
            <p:nvPr/>
          </p:nvGrpSpPr>
          <p:grpSpPr>
            <a:xfrm>
              <a:off x="7797950" y="6381328"/>
              <a:ext cx="1094530" cy="330146"/>
              <a:chOff x="6126335" y="2564904"/>
              <a:chExt cx="831135" cy="29832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10" name="Arc 509"/>
              <p:cNvSpPr/>
              <p:nvPr/>
            </p:nvSpPr>
            <p:spPr>
              <a:xfrm rot="5400000">
                <a:off x="6397343" y="2303103"/>
                <a:ext cx="298325" cy="821929"/>
              </a:xfrm>
              <a:prstGeom prst="arc">
                <a:avLst>
                  <a:gd name="adj1" fmla="val 4786548"/>
                  <a:gd name="adj2" fmla="val 15424173"/>
                </a:avLst>
              </a:prstGeom>
              <a:ln w="762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  <p:sp>
            <p:nvSpPr>
              <p:cNvPr id="511" name="Arc 510"/>
              <p:cNvSpPr/>
              <p:nvPr/>
            </p:nvSpPr>
            <p:spPr>
              <a:xfrm rot="5400000">
                <a:off x="6388137" y="2303102"/>
                <a:ext cx="298325" cy="821929"/>
              </a:xfrm>
              <a:prstGeom prst="arc">
                <a:avLst>
                  <a:gd name="adj1" fmla="val 15830526"/>
                  <a:gd name="adj2" fmla="val 3456048"/>
                </a:avLst>
              </a:prstGeom>
              <a:ln w="762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00"/>
              </a:p>
            </p:txBody>
          </p:sp>
        </p:grpSp>
      </p:grpSp>
      <p:sp>
        <p:nvSpPr>
          <p:cNvPr id="512" name="Freeform 511"/>
          <p:cNvSpPr/>
          <p:nvPr/>
        </p:nvSpPr>
        <p:spPr>
          <a:xfrm rot="16200000">
            <a:off x="6772371" y="4973046"/>
            <a:ext cx="1994474" cy="634576"/>
          </a:xfrm>
          <a:custGeom>
            <a:avLst/>
            <a:gdLst>
              <a:gd name="connsiteX0" fmla="*/ 285778 w 2571778"/>
              <a:gd name="connsiteY0" fmla="*/ 56237 h 818255"/>
              <a:gd name="connsiteX1" fmla="*/ 6378 w 2571778"/>
              <a:gd name="connsiteY1" fmla="*/ 615037 h 818255"/>
              <a:gd name="connsiteX2" fmla="*/ 565178 w 2571778"/>
              <a:gd name="connsiteY2" fmla="*/ 716637 h 818255"/>
              <a:gd name="connsiteX3" fmla="*/ 1060478 w 2571778"/>
              <a:gd name="connsiteY3" fmla="*/ 449937 h 818255"/>
              <a:gd name="connsiteX4" fmla="*/ 1543078 w 2571778"/>
              <a:gd name="connsiteY4" fmla="*/ 576937 h 818255"/>
              <a:gd name="connsiteX5" fmla="*/ 1949478 w 2571778"/>
              <a:gd name="connsiteY5" fmla="*/ 818237 h 818255"/>
              <a:gd name="connsiteX6" fmla="*/ 2571778 w 2571778"/>
              <a:gd name="connsiteY6" fmla="*/ 564237 h 818255"/>
              <a:gd name="connsiteX7" fmla="*/ 1949478 w 2571778"/>
              <a:gd name="connsiteY7" fmla="*/ 488037 h 818255"/>
              <a:gd name="connsiteX8" fmla="*/ 2279678 w 2571778"/>
              <a:gd name="connsiteY8" fmla="*/ 119737 h 818255"/>
              <a:gd name="connsiteX9" fmla="*/ 1949478 w 2571778"/>
              <a:gd name="connsiteY9" fmla="*/ 18137 h 818255"/>
              <a:gd name="connsiteX10" fmla="*/ 1504978 w 2571778"/>
              <a:gd name="connsiteY10" fmla="*/ 221337 h 818255"/>
              <a:gd name="connsiteX11" fmla="*/ 958878 w 2571778"/>
              <a:gd name="connsiteY11" fmla="*/ 183237 h 818255"/>
              <a:gd name="connsiteX12" fmla="*/ 641378 w 2571778"/>
              <a:gd name="connsiteY12" fmla="*/ 30837 h 818255"/>
              <a:gd name="connsiteX13" fmla="*/ 285778 w 2571778"/>
              <a:gd name="connsiteY13" fmla="*/ 56237 h 81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71778" h="818255">
                <a:moveTo>
                  <a:pt x="285778" y="56237"/>
                </a:moveTo>
                <a:cubicBezTo>
                  <a:pt x="179945" y="153604"/>
                  <a:pt x="-40189" y="504970"/>
                  <a:pt x="6378" y="615037"/>
                </a:cubicBezTo>
                <a:cubicBezTo>
                  <a:pt x="52945" y="725104"/>
                  <a:pt x="389495" y="744154"/>
                  <a:pt x="565178" y="716637"/>
                </a:cubicBezTo>
                <a:cubicBezTo>
                  <a:pt x="740861" y="689120"/>
                  <a:pt x="897495" y="473220"/>
                  <a:pt x="1060478" y="449937"/>
                </a:cubicBezTo>
                <a:cubicBezTo>
                  <a:pt x="1223461" y="426654"/>
                  <a:pt x="1394911" y="515554"/>
                  <a:pt x="1543078" y="576937"/>
                </a:cubicBezTo>
                <a:cubicBezTo>
                  <a:pt x="1691245" y="638320"/>
                  <a:pt x="1778028" y="820354"/>
                  <a:pt x="1949478" y="818237"/>
                </a:cubicBezTo>
                <a:cubicBezTo>
                  <a:pt x="2120928" y="816120"/>
                  <a:pt x="2571778" y="619270"/>
                  <a:pt x="2571778" y="564237"/>
                </a:cubicBezTo>
                <a:cubicBezTo>
                  <a:pt x="2571778" y="509204"/>
                  <a:pt x="1998161" y="562120"/>
                  <a:pt x="1949478" y="488037"/>
                </a:cubicBezTo>
                <a:cubicBezTo>
                  <a:pt x="1900795" y="413954"/>
                  <a:pt x="2279678" y="198054"/>
                  <a:pt x="2279678" y="119737"/>
                </a:cubicBezTo>
                <a:cubicBezTo>
                  <a:pt x="2279678" y="41420"/>
                  <a:pt x="2078595" y="1204"/>
                  <a:pt x="1949478" y="18137"/>
                </a:cubicBezTo>
                <a:cubicBezTo>
                  <a:pt x="1820361" y="35070"/>
                  <a:pt x="1670078" y="193820"/>
                  <a:pt x="1504978" y="221337"/>
                </a:cubicBezTo>
                <a:cubicBezTo>
                  <a:pt x="1339878" y="248854"/>
                  <a:pt x="1102811" y="214987"/>
                  <a:pt x="958878" y="183237"/>
                </a:cubicBezTo>
                <a:cubicBezTo>
                  <a:pt x="814945" y="151487"/>
                  <a:pt x="751445" y="47770"/>
                  <a:pt x="641378" y="30837"/>
                </a:cubicBezTo>
                <a:cubicBezTo>
                  <a:pt x="531311" y="13904"/>
                  <a:pt x="391611" y="-41130"/>
                  <a:pt x="285778" y="56237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0" name="Freeform 519"/>
          <p:cNvSpPr/>
          <p:nvPr/>
        </p:nvSpPr>
        <p:spPr>
          <a:xfrm rot="5400000">
            <a:off x="6569842" y="5125446"/>
            <a:ext cx="1994474" cy="634576"/>
          </a:xfrm>
          <a:custGeom>
            <a:avLst/>
            <a:gdLst>
              <a:gd name="connsiteX0" fmla="*/ 285778 w 2571778"/>
              <a:gd name="connsiteY0" fmla="*/ 56237 h 818255"/>
              <a:gd name="connsiteX1" fmla="*/ 6378 w 2571778"/>
              <a:gd name="connsiteY1" fmla="*/ 615037 h 818255"/>
              <a:gd name="connsiteX2" fmla="*/ 565178 w 2571778"/>
              <a:gd name="connsiteY2" fmla="*/ 716637 h 818255"/>
              <a:gd name="connsiteX3" fmla="*/ 1060478 w 2571778"/>
              <a:gd name="connsiteY3" fmla="*/ 449937 h 818255"/>
              <a:gd name="connsiteX4" fmla="*/ 1543078 w 2571778"/>
              <a:gd name="connsiteY4" fmla="*/ 576937 h 818255"/>
              <a:gd name="connsiteX5" fmla="*/ 1949478 w 2571778"/>
              <a:gd name="connsiteY5" fmla="*/ 818237 h 818255"/>
              <a:gd name="connsiteX6" fmla="*/ 2571778 w 2571778"/>
              <a:gd name="connsiteY6" fmla="*/ 564237 h 818255"/>
              <a:gd name="connsiteX7" fmla="*/ 1949478 w 2571778"/>
              <a:gd name="connsiteY7" fmla="*/ 488037 h 818255"/>
              <a:gd name="connsiteX8" fmla="*/ 2279678 w 2571778"/>
              <a:gd name="connsiteY8" fmla="*/ 119737 h 818255"/>
              <a:gd name="connsiteX9" fmla="*/ 1949478 w 2571778"/>
              <a:gd name="connsiteY9" fmla="*/ 18137 h 818255"/>
              <a:gd name="connsiteX10" fmla="*/ 1504978 w 2571778"/>
              <a:gd name="connsiteY10" fmla="*/ 221337 h 818255"/>
              <a:gd name="connsiteX11" fmla="*/ 958878 w 2571778"/>
              <a:gd name="connsiteY11" fmla="*/ 183237 h 818255"/>
              <a:gd name="connsiteX12" fmla="*/ 641378 w 2571778"/>
              <a:gd name="connsiteY12" fmla="*/ 30837 h 818255"/>
              <a:gd name="connsiteX13" fmla="*/ 285778 w 2571778"/>
              <a:gd name="connsiteY13" fmla="*/ 56237 h 81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71778" h="818255">
                <a:moveTo>
                  <a:pt x="285778" y="56237"/>
                </a:moveTo>
                <a:cubicBezTo>
                  <a:pt x="179945" y="153604"/>
                  <a:pt x="-40189" y="504970"/>
                  <a:pt x="6378" y="615037"/>
                </a:cubicBezTo>
                <a:cubicBezTo>
                  <a:pt x="52945" y="725104"/>
                  <a:pt x="389495" y="744154"/>
                  <a:pt x="565178" y="716637"/>
                </a:cubicBezTo>
                <a:cubicBezTo>
                  <a:pt x="740861" y="689120"/>
                  <a:pt x="897495" y="473220"/>
                  <a:pt x="1060478" y="449937"/>
                </a:cubicBezTo>
                <a:cubicBezTo>
                  <a:pt x="1223461" y="426654"/>
                  <a:pt x="1394911" y="515554"/>
                  <a:pt x="1543078" y="576937"/>
                </a:cubicBezTo>
                <a:cubicBezTo>
                  <a:pt x="1691245" y="638320"/>
                  <a:pt x="1778028" y="820354"/>
                  <a:pt x="1949478" y="818237"/>
                </a:cubicBezTo>
                <a:cubicBezTo>
                  <a:pt x="2120928" y="816120"/>
                  <a:pt x="2571778" y="619270"/>
                  <a:pt x="2571778" y="564237"/>
                </a:cubicBezTo>
                <a:cubicBezTo>
                  <a:pt x="2571778" y="509204"/>
                  <a:pt x="1998161" y="562120"/>
                  <a:pt x="1949478" y="488037"/>
                </a:cubicBezTo>
                <a:cubicBezTo>
                  <a:pt x="1900795" y="413954"/>
                  <a:pt x="2279678" y="198054"/>
                  <a:pt x="2279678" y="119737"/>
                </a:cubicBezTo>
                <a:cubicBezTo>
                  <a:pt x="2279678" y="41420"/>
                  <a:pt x="2078595" y="1204"/>
                  <a:pt x="1949478" y="18137"/>
                </a:cubicBezTo>
                <a:cubicBezTo>
                  <a:pt x="1820361" y="35070"/>
                  <a:pt x="1670078" y="193820"/>
                  <a:pt x="1504978" y="221337"/>
                </a:cubicBezTo>
                <a:cubicBezTo>
                  <a:pt x="1339878" y="248854"/>
                  <a:pt x="1102811" y="214987"/>
                  <a:pt x="958878" y="183237"/>
                </a:cubicBezTo>
                <a:cubicBezTo>
                  <a:pt x="814945" y="151487"/>
                  <a:pt x="751445" y="47770"/>
                  <a:pt x="641378" y="30837"/>
                </a:cubicBezTo>
                <a:cubicBezTo>
                  <a:pt x="531311" y="13904"/>
                  <a:pt x="391611" y="-41130"/>
                  <a:pt x="285778" y="56237"/>
                </a:cubicBezTo>
                <a:close/>
              </a:path>
            </a:pathLst>
          </a:custGeom>
          <a:noFill/>
          <a:ln w="3810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4" name="Freeform 523"/>
          <p:cNvSpPr/>
          <p:nvPr/>
        </p:nvSpPr>
        <p:spPr>
          <a:xfrm>
            <a:off x="6722242" y="5277846"/>
            <a:ext cx="1994474" cy="634576"/>
          </a:xfrm>
          <a:custGeom>
            <a:avLst/>
            <a:gdLst>
              <a:gd name="connsiteX0" fmla="*/ 285778 w 2571778"/>
              <a:gd name="connsiteY0" fmla="*/ 56237 h 818255"/>
              <a:gd name="connsiteX1" fmla="*/ 6378 w 2571778"/>
              <a:gd name="connsiteY1" fmla="*/ 615037 h 818255"/>
              <a:gd name="connsiteX2" fmla="*/ 565178 w 2571778"/>
              <a:gd name="connsiteY2" fmla="*/ 716637 h 818255"/>
              <a:gd name="connsiteX3" fmla="*/ 1060478 w 2571778"/>
              <a:gd name="connsiteY3" fmla="*/ 449937 h 818255"/>
              <a:gd name="connsiteX4" fmla="*/ 1543078 w 2571778"/>
              <a:gd name="connsiteY4" fmla="*/ 576937 h 818255"/>
              <a:gd name="connsiteX5" fmla="*/ 1949478 w 2571778"/>
              <a:gd name="connsiteY5" fmla="*/ 818237 h 818255"/>
              <a:gd name="connsiteX6" fmla="*/ 2571778 w 2571778"/>
              <a:gd name="connsiteY6" fmla="*/ 564237 h 818255"/>
              <a:gd name="connsiteX7" fmla="*/ 1949478 w 2571778"/>
              <a:gd name="connsiteY7" fmla="*/ 488037 h 818255"/>
              <a:gd name="connsiteX8" fmla="*/ 2279678 w 2571778"/>
              <a:gd name="connsiteY8" fmla="*/ 119737 h 818255"/>
              <a:gd name="connsiteX9" fmla="*/ 1949478 w 2571778"/>
              <a:gd name="connsiteY9" fmla="*/ 18137 h 818255"/>
              <a:gd name="connsiteX10" fmla="*/ 1504978 w 2571778"/>
              <a:gd name="connsiteY10" fmla="*/ 221337 h 818255"/>
              <a:gd name="connsiteX11" fmla="*/ 958878 w 2571778"/>
              <a:gd name="connsiteY11" fmla="*/ 183237 h 818255"/>
              <a:gd name="connsiteX12" fmla="*/ 641378 w 2571778"/>
              <a:gd name="connsiteY12" fmla="*/ 30837 h 818255"/>
              <a:gd name="connsiteX13" fmla="*/ 285778 w 2571778"/>
              <a:gd name="connsiteY13" fmla="*/ 56237 h 81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71778" h="818255">
                <a:moveTo>
                  <a:pt x="285778" y="56237"/>
                </a:moveTo>
                <a:cubicBezTo>
                  <a:pt x="179945" y="153604"/>
                  <a:pt x="-40189" y="504970"/>
                  <a:pt x="6378" y="615037"/>
                </a:cubicBezTo>
                <a:cubicBezTo>
                  <a:pt x="52945" y="725104"/>
                  <a:pt x="389495" y="744154"/>
                  <a:pt x="565178" y="716637"/>
                </a:cubicBezTo>
                <a:cubicBezTo>
                  <a:pt x="740861" y="689120"/>
                  <a:pt x="897495" y="473220"/>
                  <a:pt x="1060478" y="449937"/>
                </a:cubicBezTo>
                <a:cubicBezTo>
                  <a:pt x="1223461" y="426654"/>
                  <a:pt x="1394911" y="515554"/>
                  <a:pt x="1543078" y="576937"/>
                </a:cubicBezTo>
                <a:cubicBezTo>
                  <a:pt x="1691245" y="638320"/>
                  <a:pt x="1778028" y="820354"/>
                  <a:pt x="1949478" y="818237"/>
                </a:cubicBezTo>
                <a:cubicBezTo>
                  <a:pt x="2120928" y="816120"/>
                  <a:pt x="2571778" y="619270"/>
                  <a:pt x="2571778" y="564237"/>
                </a:cubicBezTo>
                <a:cubicBezTo>
                  <a:pt x="2571778" y="509204"/>
                  <a:pt x="1998161" y="562120"/>
                  <a:pt x="1949478" y="488037"/>
                </a:cubicBezTo>
                <a:cubicBezTo>
                  <a:pt x="1900795" y="413954"/>
                  <a:pt x="2279678" y="198054"/>
                  <a:pt x="2279678" y="119737"/>
                </a:cubicBezTo>
                <a:cubicBezTo>
                  <a:pt x="2279678" y="41420"/>
                  <a:pt x="2078595" y="1204"/>
                  <a:pt x="1949478" y="18137"/>
                </a:cubicBezTo>
                <a:cubicBezTo>
                  <a:pt x="1820361" y="35070"/>
                  <a:pt x="1670078" y="193820"/>
                  <a:pt x="1504978" y="221337"/>
                </a:cubicBezTo>
                <a:cubicBezTo>
                  <a:pt x="1339878" y="248854"/>
                  <a:pt x="1102811" y="214987"/>
                  <a:pt x="958878" y="183237"/>
                </a:cubicBezTo>
                <a:cubicBezTo>
                  <a:pt x="814945" y="151487"/>
                  <a:pt x="751445" y="47770"/>
                  <a:pt x="641378" y="30837"/>
                </a:cubicBezTo>
                <a:cubicBezTo>
                  <a:pt x="531311" y="13904"/>
                  <a:pt x="391611" y="-41130"/>
                  <a:pt x="285778" y="56237"/>
                </a:cubicBezTo>
                <a:close/>
              </a:path>
            </a:pathLst>
          </a:custGeom>
          <a:noFill/>
          <a:ln w="381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5" name="Freeform 524"/>
          <p:cNvSpPr/>
          <p:nvPr/>
        </p:nvSpPr>
        <p:spPr>
          <a:xfrm rot="10800000">
            <a:off x="6732240" y="5013176"/>
            <a:ext cx="1994474" cy="634576"/>
          </a:xfrm>
          <a:custGeom>
            <a:avLst/>
            <a:gdLst>
              <a:gd name="connsiteX0" fmla="*/ 285778 w 2571778"/>
              <a:gd name="connsiteY0" fmla="*/ 56237 h 818255"/>
              <a:gd name="connsiteX1" fmla="*/ 6378 w 2571778"/>
              <a:gd name="connsiteY1" fmla="*/ 615037 h 818255"/>
              <a:gd name="connsiteX2" fmla="*/ 565178 w 2571778"/>
              <a:gd name="connsiteY2" fmla="*/ 716637 h 818255"/>
              <a:gd name="connsiteX3" fmla="*/ 1060478 w 2571778"/>
              <a:gd name="connsiteY3" fmla="*/ 449937 h 818255"/>
              <a:gd name="connsiteX4" fmla="*/ 1543078 w 2571778"/>
              <a:gd name="connsiteY4" fmla="*/ 576937 h 818255"/>
              <a:gd name="connsiteX5" fmla="*/ 1949478 w 2571778"/>
              <a:gd name="connsiteY5" fmla="*/ 818237 h 818255"/>
              <a:gd name="connsiteX6" fmla="*/ 2571778 w 2571778"/>
              <a:gd name="connsiteY6" fmla="*/ 564237 h 818255"/>
              <a:gd name="connsiteX7" fmla="*/ 1949478 w 2571778"/>
              <a:gd name="connsiteY7" fmla="*/ 488037 h 818255"/>
              <a:gd name="connsiteX8" fmla="*/ 2279678 w 2571778"/>
              <a:gd name="connsiteY8" fmla="*/ 119737 h 818255"/>
              <a:gd name="connsiteX9" fmla="*/ 1949478 w 2571778"/>
              <a:gd name="connsiteY9" fmla="*/ 18137 h 818255"/>
              <a:gd name="connsiteX10" fmla="*/ 1504978 w 2571778"/>
              <a:gd name="connsiteY10" fmla="*/ 221337 h 818255"/>
              <a:gd name="connsiteX11" fmla="*/ 958878 w 2571778"/>
              <a:gd name="connsiteY11" fmla="*/ 183237 h 818255"/>
              <a:gd name="connsiteX12" fmla="*/ 641378 w 2571778"/>
              <a:gd name="connsiteY12" fmla="*/ 30837 h 818255"/>
              <a:gd name="connsiteX13" fmla="*/ 285778 w 2571778"/>
              <a:gd name="connsiteY13" fmla="*/ 56237 h 81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71778" h="818255">
                <a:moveTo>
                  <a:pt x="285778" y="56237"/>
                </a:moveTo>
                <a:cubicBezTo>
                  <a:pt x="179945" y="153604"/>
                  <a:pt x="-40189" y="504970"/>
                  <a:pt x="6378" y="615037"/>
                </a:cubicBezTo>
                <a:cubicBezTo>
                  <a:pt x="52945" y="725104"/>
                  <a:pt x="389495" y="744154"/>
                  <a:pt x="565178" y="716637"/>
                </a:cubicBezTo>
                <a:cubicBezTo>
                  <a:pt x="740861" y="689120"/>
                  <a:pt x="897495" y="473220"/>
                  <a:pt x="1060478" y="449937"/>
                </a:cubicBezTo>
                <a:cubicBezTo>
                  <a:pt x="1223461" y="426654"/>
                  <a:pt x="1394911" y="515554"/>
                  <a:pt x="1543078" y="576937"/>
                </a:cubicBezTo>
                <a:cubicBezTo>
                  <a:pt x="1691245" y="638320"/>
                  <a:pt x="1778028" y="820354"/>
                  <a:pt x="1949478" y="818237"/>
                </a:cubicBezTo>
                <a:cubicBezTo>
                  <a:pt x="2120928" y="816120"/>
                  <a:pt x="2571778" y="619270"/>
                  <a:pt x="2571778" y="564237"/>
                </a:cubicBezTo>
                <a:cubicBezTo>
                  <a:pt x="2571778" y="509204"/>
                  <a:pt x="1998161" y="562120"/>
                  <a:pt x="1949478" y="488037"/>
                </a:cubicBezTo>
                <a:cubicBezTo>
                  <a:pt x="1900795" y="413954"/>
                  <a:pt x="2279678" y="198054"/>
                  <a:pt x="2279678" y="119737"/>
                </a:cubicBezTo>
                <a:cubicBezTo>
                  <a:pt x="2279678" y="41420"/>
                  <a:pt x="2078595" y="1204"/>
                  <a:pt x="1949478" y="18137"/>
                </a:cubicBezTo>
                <a:cubicBezTo>
                  <a:pt x="1820361" y="35070"/>
                  <a:pt x="1670078" y="193820"/>
                  <a:pt x="1504978" y="221337"/>
                </a:cubicBezTo>
                <a:cubicBezTo>
                  <a:pt x="1339878" y="248854"/>
                  <a:pt x="1102811" y="214987"/>
                  <a:pt x="958878" y="183237"/>
                </a:cubicBezTo>
                <a:cubicBezTo>
                  <a:pt x="814945" y="151487"/>
                  <a:pt x="751445" y="47770"/>
                  <a:pt x="641378" y="30837"/>
                </a:cubicBezTo>
                <a:cubicBezTo>
                  <a:pt x="531311" y="13904"/>
                  <a:pt x="391611" y="-41130"/>
                  <a:pt x="285778" y="56237"/>
                </a:cubicBezTo>
                <a:close/>
              </a:path>
            </a:pathLst>
          </a:custGeom>
          <a:noFill/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6" name="Rectangle 525"/>
          <p:cNvSpPr/>
          <p:nvPr/>
        </p:nvSpPr>
        <p:spPr>
          <a:xfrm>
            <a:off x="-36512" y="44624"/>
            <a:ext cx="9145016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400" b="1" i="1" dirty="0" smtClean="0"/>
              <a:t>CLEVER – SMART - WISE</a:t>
            </a:r>
            <a:endParaRPr lang="en-GB" sz="2400" b="1" i="1" dirty="0"/>
          </a:p>
        </p:txBody>
      </p:sp>
    </p:spTree>
    <p:extLst>
      <p:ext uri="{BB962C8B-B14F-4D97-AF65-F5344CB8AC3E}">
        <p14:creationId xmlns="" xmlns:p14="http://schemas.microsoft.com/office/powerpoint/2010/main" val="279277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349" grpId="0"/>
      <p:bldP spid="350" grpId="0"/>
      <p:bldP spid="351" grpId="0"/>
      <p:bldP spid="353" grpId="0"/>
      <p:bldP spid="354" grpId="0"/>
      <p:bldP spid="355" grpId="0"/>
      <p:bldP spid="356" grpId="0"/>
      <p:bldP spid="362" grpId="0"/>
      <p:bldP spid="370" grpId="0" animBg="1"/>
      <p:bldP spid="371" grpId="0"/>
      <p:bldP spid="372" grpId="0" animBg="1"/>
      <p:bldP spid="374" grpId="0" animBg="1"/>
      <p:bldP spid="512" grpId="0" animBg="1"/>
      <p:bldP spid="524" grpId="0" animBg="1"/>
      <p:bldP spid="525" grpId="0" animBg="1"/>
      <p:bldP spid="52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Rectangle 340"/>
          <p:cNvSpPr/>
          <p:nvPr/>
        </p:nvSpPr>
        <p:spPr>
          <a:xfrm>
            <a:off x="145695" y="1052736"/>
            <a:ext cx="3634217" cy="5688632"/>
          </a:xfrm>
          <a:prstGeom prst="rect">
            <a:avLst/>
          </a:prstGeom>
          <a:solidFill>
            <a:srgbClr val="F5E0D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148064" y="1052736"/>
            <a:ext cx="3906456" cy="5805264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63092" y="2017738"/>
            <a:ext cx="3437851" cy="1899676"/>
            <a:chOff x="5292080" y="1628800"/>
            <a:chExt cx="3780184" cy="20097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Oval 3"/>
            <p:cNvSpPr/>
            <p:nvPr/>
          </p:nvSpPr>
          <p:spPr>
            <a:xfrm>
              <a:off x="7740229" y="2340000"/>
              <a:ext cx="1332035" cy="506412"/>
            </a:xfrm>
            <a:prstGeom prst="ellipse">
              <a:avLst/>
            </a:prstGeom>
            <a:solidFill>
              <a:srgbClr val="FFCC66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GB" sz="1400" dirty="0">
                  <a:solidFill>
                    <a:schemeClr val="tx1"/>
                  </a:solidFill>
                </a:rPr>
                <a:t>Monitor &amp; observation 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5292080" y="2340000"/>
              <a:ext cx="1332035" cy="506412"/>
            </a:xfrm>
            <a:prstGeom prst="ellipse">
              <a:avLst/>
            </a:prstGeom>
            <a:solidFill>
              <a:srgbClr val="FFCC66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GB" sz="1400" dirty="0">
                  <a:solidFill>
                    <a:schemeClr val="tx1"/>
                  </a:solidFill>
                </a:rPr>
                <a:t>Policy &amp; programs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6551083" y="1628800"/>
              <a:ext cx="1333622" cy="504825"/>
            </a:xfrm>
            <a:prstGeom prst="ellipse">
              <a:avLst/>
            </a:prstGeom>
            <a:solidFill>
              <a:srgbClr val="FFCC66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GB" sz="1400" dirty="0" err="1">
                  <a:solidFill>
                    <a:schemeClr val="tx1"/>
                  </a:solidFill>
                </a:rPr>
                <a:t>Implemen-tation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587599" y="3132162"/>
              <a:ext cx="1332035" cy="506413"/>
            </a:xfrm>
            <a:prstGeom prst="ellipse">
              <a:avLst/>
            </a:prstGeom>
            <a:solidFill>
              <a:srgbClr val="FFCC66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GB" sz="1400" dirty="0">
                  <a:solidFill>
                    <a:schemeClr val="tx1"/>
                  </a:solidFill>
                </a:rPr>
                <a:t>Assess &amp; adjust</a:t>
              </a:r>
            </a:p>
          </p:txBody>
        </p:sp>
      </p:grpSp>
      <p:sp>
        <p:nvSpPr>
          <p:cNvPr id="6152" name="TextBox 17"/>
          <p:cNvSpPr txBox="1">
            <a:spLocks noChangeArrowheads="1"/>
          </p:cNvSpPr>
          <p:nvPr/>
        </p:nvSpPr>
        <p:spPr bwMode="auto">
          <a:xfrm>
            <a:off x="321145" y="1336495"/>
            <a:ext cx="33396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b="1" i="1" dirty="0">
                <a:solidFill>
                  <a:schemeClr val="tx2">
                    <a:lumMod val="50000"/>
                  </a:schemeClr>
                </a:solidFill>
              </a:rPr>
              <a:t>LEARNING MODELS</a:t>
            </a: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847735" y="2425836"/>
            <a:ext cx="2227890" cy="1089388"/>
            <a:chOff x="5975474" y="2020913"/>
            <a:chExt cx="2449512" cy="11525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Arc 21"/>
            <p:cNvSpPr/>
            <p:nvPr/>
          </p:nvSpPr>
          <p:spPr>
            <a:xfrm>
              <a:off x="5975474" y="2020913"/>
              <a:ext cx="1152525" cy="504825"/>
            </a:xfrm>
            <a:prstGeom prst="arc">
              <a:avLst>
                <a:gd name="adj1" fmla="val 10952081"/>
                <a:gd name="adj2" fmla="val 15005387"/>
              </a:avLst>
            </a:prstGeom>
            <a:ln w="76200"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/>
            </a:p>
          </p:txBody>
        </p:sp>
        <p:sp>
          <p:nvSpPr>
            <p:cNvPr id="23" name="Arc 22"/>
            <p:cNvSpPr/>
            <p:nvPr/>
          </p:nvSpPr>
          <p:spPr>
            <a:xfrm>
              <a:off x="7272461" y="2020913"/>
              <a:ext cx="1152525" cy="504825"/>
            </a:xfrm>
            <a:prstGeom prst="arc">
              <a:avLst>
                <a:gd name="adj1" fmla="val 16877084"/>
                <a:gd name="adj2" fmla="val 21555324"/>
              </a:avLst>
            </a:prstGeom>
            <a:ln w="76200"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/>
            </a:p>
          </p:txBody>
        </p:sp>
        <p:sp>
          <p:nvSpPr>
            <p:cNvPr id="24" name="Arc 23"/>
            <p:cNvSpPr/>
            <p:nvPr/>
          </p:nvSpPr>
          <p:spPr>
            <a:xfrm rot="10800000">
              <a:off x="7272461" y="2668613"/>
              <a:ext cx="1152525" cy="504825"/>
            </a:xfrm>
            <a:prstGeom prst="arc">
              <a:avLst>
                <a:gd name="adj1" fmla="val 10952081"/>
                <a:gd name="adj2" fmla="val 15005387"/>
              </a:avLst>
            </a:prstGeom>
            <a:ln w="76200"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/>
            </a:p>
          </p:txBody>
        </p:sp>
        <p:sp>
          <p:nvSpPr>
            <p:cNvPr id="25" name="Arc 24"/>
            <p:cNvSpPr/>
            <p:nvPr/>
          </p:nvSpPr>
          <p:spPr>
            <a:xfrm rot="10800000">
              <a:off x="5977062" y="2668613"/>
              <a:ext cx="1150937" cy="504825"/>
            </a:xfrm>
            <a:prstGeom prst="arc">
              <a:avLst>
                <a:gd name="adj1" fmla="val 16877084"/>
                <a:gd name="adj2" fmla="val 21555324"/>
              </a:avLst>
            </a:prstGeom>
            <a:ln w="76200"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2400"/>
            </a:p>
          </p:txBody>
        </p:sp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145696" y="3137136"/>
            <a:ext cx="2980145" cy="1736324"/>
            <a:chOff x="5148064" y="3173760"/>
            <a:chExt cx="3276799" cy="1836957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5903913" y="3173760"/>
              <a:ext cx="2520950" cy="1728788"/>
              <a:chOff x="5904036" y="2813075"/>
              <a:chExt cx="2520950" cy="1728788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6588137" y="4035451"/>
                <a:ext cx="1331994" cy="506412"/>
              </a:xfrm>
              <a:prstGeom prst="ellipse">
                <a:avLst/>
              </a:prstGeom>
              <a:solidFill>
                <a:srgbClr val="FFCC66"/>
              </a:solidFill>
              <a:ln w="9525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tx1"/>
                    </a:solidFill>
                  </a:rPr>
                  <a:t>Evaluate &amp; review</a:t>
                </a:r>
              </a:p>
            </p:txBody>
          </p:sp>
          <p:sp>
            <p:nvSpPr>
              <p:cNvPr id="13" name="Arc 12"/>
              <p:cNvSpPr/>
              <p:nvPr/>
            </p:nvSpPr>
            <p:spPr>
              <a:xfrm rot="10800000">
                <a:off x="7272391" y="2884512"/>
                <a:ext cx="1152595" cy="1152526"/>
              </a:xfrm>
              <a:prstGeom prst="arc">
                <a:avLst>
                  <a:gd name="adj1" fmla="val 10952081"/>
                  <a:gd name="adj2" fmla="val 15005387"/>
                </a:avLst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2400"/>
              </a:p>
            </p:txBody>
          </p:sp>
          <p:sp>
            <p:nvSpPr>
              <p:cNvPr id="14" name="Arc 13"/>
              <p:cNvSpPr/>
              <p:nvPr/>
            </p:nvSpPr>
            <p:spPr>
              <a:xfrm rot="10800000">
                <a:off x="5903883" y="2813075"/>
                <a:ext cx="1152595" cy="1152526"/>
              </a:xfrm>
              <a:prstGeom prst="arc">
                <a:avLst>
                  <a:gd name="adj1" fmla="val 16063620"/>
                  <a:gd name="adj2" fmla="val 21268742"/>
                </a:avLst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2400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5148064" y="4364386"/>
              <a:ext cx="168485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i="1" dirty="0" smtClean="0">
                  <a:solidFill>
                    <a:schemeClr val="tx2">
                      <a:lumMod val="50000"/>
                    </a:schemeClr>
                  </a:solidFill>
                </a:rPr>
                <a:t>DOUBLE-LOOP: </a:t>
              </a:r>
            </a:p>
            <a:p>
              <a:pPr>
                <a:defRPr/>
              </a:pPr>
              <a:r>
                <a:rPr lang="en-GB" b="1" i="1" dirty="0" smtClean="0">
                  <a:solidFill>
                    <a:schemeClr val="tx2">
                      <a:lumMod val="50000"/>
                    </a:schemeClr>
                  </a:solidFill>
                </a:rPr>
                <a:t>knowledge </a:t>
              </a:r>
              <a:endParaRPr lang="en-GB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Group 30"/>
          <p:cNvGrpSpPr>
            <a:grpSpLocks/>
          </p:cNvGrpSpPr>
          <p:nvPr/>
        </p:nvGrpSpPr>
        <p:grpSpPr bwMode="auto">
          <a:xfrm>
            <a:off x="145696" y="3749354"/>
            <a:ext cx="2980145" cy="2408563"/>
            <a:chOff x="5148064" y="3821460"/>
            <a:chExt cx="3276799" cy="2548295"/>
          </a:xfrm>
        </p:grpSpPr>
        <p:grpSp>
          <p:nvGrpSpPr>
            <p:cNvPr id="11" name="Group 26"/>
            <p:cNvGrpSpPr>
              <a:grpSpLocks/>
            </p:cNvGrpSpPr>
            <p:nvPr/>
          </p:nvGrpSpPr>
          <p:grpSpPr bwMode="auto">
            <a:xfrm>
              <a:off x="5903913" y="3821460"/>
              <a:ext cx="2520950" cy="1944688"/>
              <a:chOff x="5904036" y="3460775"/>
              <a:chExt cx="2520950" cy="1944688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6624652" y="4899128"/>
                <a:ext cx="1331993" cy="506440"/>
              </a:xfrm>
              <a:prstGeom prst="ellipse">
                <a:avLst/>
              </a:prstGeom>
              <a:solidFill>
                <a:srgbClr val="FFCC66"/>
              </a:solidFill>
              <a:ln w="9525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tx1"/>
                    </a:solidFill>
                  </a:rPr>
                  <a:t>Deliberate &amp; rethink </a:t>
                </a:r>
              </a:p>
            </p:txBody>
          </p:sp>
          <p:sp>
            <p:nvSpPr>
              <p:cNvPr id="16" name="Arc 15"/>
              <p:cNvSpPr/>
              <p:nvPr/>
            </p:nvSpPr>
            <p:spPr>
              <a:xfrm rot="10800000">
                <a:off x="7272391" y="3460775"/>
                <a:ext cx="1152595" cy="1655852"/>
              </a:xfrm>
              <a:prstGeom prst="arc">
                <a:avLst>
                  <a:gd name="adj1" fmla="val 10952081"/>
                  <a:gd name="adj2" fmla="val 15005387"/>
                </a:avLst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2400"/>
              </a:p>
            </p:txBody>
          </p:sp>
          <p:sp>
            <p:nvSpPr>
              <p:cNvPr id="17" name="Arc 16"/>
              <p:cNvSpPr/>
              <p:nvPr/>
            </p:nvSpPr>
            <p:spPr>
              <a:xfrm rot="10800000">
                <a:off x="5903883" y="3460775"/>
                <a:ext cx="1152595" cy="1655852"/>
              </a:xfrm>
              <a:prstGeom prst="arc">
                <a:avLst>
                  <a:gd name="adj1" fmla="val 16346295"/>
                  <a:gd name="adj2" fmla="val 54493"/>
                </a:avLst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2400"/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5148064" y="5723389"/>
              <a:ext cx="1501912" cy="6463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i="1" dirty="0" smtClean="0">
                  <a:solidFill>
                    <a:schemeClr val="tx2">
                      <a:lumMod val="50000"/>
                    </a:schemeClr>
                  </a:solidFill>
                </a:rPr>
                <a:t>MULTI-LOOP: </a:t>
              </a:r>
            </a:p>
            <a:p>
              <a:pPr>
                <a:defRPr/>
              </a:pPr>
              <a:r>
                <a:rPr lang="en-GB" b="1" i="1" dirty="0" smtClean="0">
                  <a:solidFill>
                    <a:schemeClr val="tx2">
                      <a:lumMod val="50000"/>
                    </a:schemeClr>
                  </a:solidFill>
                </a:rPr>
                <a:t>intelligence </a:t>
              </a:r>
              <a:endParaRPr lang="en-GB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100543" y="1881329"/>
            <a:ext cx="14302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b="1" i="1" dirty="0" smtClean="0">
                <a:solidFill>
                  <a:schemeClr val="tx2">
                    <a:lumMod val="50000"/>
                  </a:schemeClr>
                </a:solidFill>
              </a:rPr>
              <a:t>SINGLE-LOOP: </a:t>
            </a:r>
          </a:p>
          <a:p>
            <a:pPr>
              <a:defRPr/>
            </a:pPr>
            <a:r>
              <a:rPr lang="en-GB" b="1" i="1" dirty="0" smtClean="0">
                <a:solidFill>
                  <a:schemeClr val="tx2">
                    <a:lumMod val="50000"/>
                  </a:schemeClr>
                </a:solidFill>
              </a:rPr>
              <a:t>information </a:t>
            </a:r>
            <a:endParaRPr lang="en-GB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0" y="44624"/>
            <a:ext cx="9144000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INFORMATION – KNOWLEDGE – INTELLIGENCE – WISDOM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31640" y="620688"/>
            <a:ext cx="72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err="1" smtClean="0"/>
              <a:t>Argyris</a:t>
            </a:r>
            <a:r>
              <a:rPr lang="en-GB" sz="1200" i="1" dirty="0" smtClean="0"/>
              <a:t> &amp; </a:t>
            </a:r>
            <a:r>
              <a:rPr lang="en-GB" sz="1200" i="1" dirty="0" err="1" smtClean="0"/>
              <a:t>Schon</a:t>
            </a:r>
            <a:r>
              <a:rPr lang="en-GB" sz="1200" i="1" dirty="0" smtClean="0"/>
              <a:t> 1993: </a:t>
            </a:r>
            <a:r>
              <a:rPr lang="en-GB" sz="1200" i="1" dirty="0" err="1" smtClean="0"/>
              <a:t>Shroff</a:t>
            </a:r>
            <a:r>
              <a:rPr lang="en-GB" sz="1200" i="1" dirty="0" smtClean="0"/>
              <a:t> 2013, ‘Intelligent Web’</a:t>
            </a:r>
            <a:endParaRPr lang="en-GB" sz="1200" i="1" dirty="0"/>
          </a:p>
        </p:txBody>
      </p:sp>
      <p:sp>
        <p:nvSpPr>
          <p:cNvPr id="35" name="TextBox 34"/>
          <p:cNvSpPr txBox="1"/>
          <p:nvPr/>
        </p:nvSpPr>
        <p:spPr>
          <a:xfrm>
            <a:off x="7578864" y="4572417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DATA (memory)</a:t>
            </a:r>
            <a:endParaRPr lang="en-GB" sz="1600" b="1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7362840" y="3780329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FORUMS (learning)</a:t>
            </a:r>
            <a:endParaRPr lang="en-GB" sz="1600" b="1" i="1" dirty="0"/>
          </a:p>
        </p:txBody>
      </p:sp>
      <p:grpSp>
        <p:nvGrpSpPr>
          <p:cNvPr id="38" name="Group 241"/>
          <p:cNvGrpSpPr/>
          <p:nvPr/>
        </p:nvGrpSpPr>
        <p:grpSpPr>
          <a:xfrm>
            <a:off x="6583644" y="4509120"/>
            <a:ext cx="491164" cy="546238"/>
            <a:chOff x="5724129" y="692696"/>
            <a:chExt cx="1656628" cy="1842383"/>
          </a:xfrm>
        </p:grpSpPr>
        <p:grpSp>
          <p:nvGrpSpPr>
            <p:cNvPr id="108" name="Group 11"/>
            <p:cNvGrpSpPr/>
            <p:nvPr/>
          </p:nvGrpSpPr>
          <p:grpSpPr>
            <a:xfrm>
              <a:off x="5738237" y="692696"/>
              <a:ext cx="1642520" cy="1842383"/>
              <a:chOff x="4427984" y="2132856"/>
              <a:chExt cx="3456384" cy="3744416"/>
            </a:xfrm>
          </p:grpSpPr>
          <p:grpSp>
            <p:nvGrpSpPr>
              <p:cNvPr id="127" name="Group 90"/>
              <p:cNvGrpSpPr/>
              <p:nvPr/>
            </p:nvGrpSpPr>
            <p:grpSpPr>
              <a:xfrm>
                <a:off x="4427984" y="2132856"/>
                <a:ext cx="1620886" cy="2952328"/>
                <a:chOff x="2987824" y="2420888"/>
                <a:chExt cx="2016224" cy="3672408"/>
              </a:xfrm>
            </p:grpSpPr>
            <p:cxnSp>
              <p:nvCxnSpPr>
                <p:cNvPr id="137" name="Straight Arrow Connector 136"/>
                <p:cNvCxnSpPr/>
                <p:nvPr/>
              </p:nvCxnSpPr>
              <p:spPr>
                <a:xfrm flipV="1">
                  <a:off x="2987824" y="2420888"/>
                  <a:ext cx="2016224" cy="1224136"/>
                </a:xfrm>
                <a:prstGeom prst="straightConnector1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Arrow Connector 137"/>
                <p:cNvCxnSpPr/>
                <p:nvPr/>
              </p:nvCxnSpPr>
              <p:spPr>
                <a:xfrm flipV="1">
                  <a:off x="2987824" y="4869160"/>
                  <a:ext cx="2016224" cy="1224136"/>
                </a:xfrm>
                <a:prstGeom prst="straightConnector1">
                  <a:avLst/>
                </a:prstGeom>
                <a:ln w="28575">
                  <a:prstDash val="sys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Arrow Connector 138"/>
                <p:cNvCxnSpPr/>
                <p:nvPr/>
              </p:nvCxnSpPr>
              <p:spPr>
                <a:xfrm flipV="1">
                  <a:off x="2987824" y="3645024"/>
                  <a:ext cx="0" cy="2448272"/>
                </a:xfrm>
                <a:prstGeom prst="straightConnector1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Arrow Connector 139"/>
                <p:cNvCxnSpPr/>
                <p:nvPr/>
              </p:nvCxnSpPr>
              <p:spPr>
                <a:xfrm flipV="1">
                  <a:off x="5004048" y="2492896"/>
                  <a:ext cx="0" cy="2448272"/>
                </a:xfrm>
                <a:prstGeom prst="straightConnector1">
                  <a:avLst/>
                </a:prstGeom>
                <a:ln w="28575">
                  <a:prstDash val="sys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8" name="Group 91"/>
              <p:cNvGrpSpPr/>
              <p:nvPr/>
            </p:nvGrpSpPr>
            <p:grpSpPr>
              <a:xfrm>
                <a:off x="6263482" y="2924944"/>
                <a:ext cx="1620886" cy="2952328"/>
                <a:chOff x="2987824" y="2420888"/>
                <a:chExt cx="2016224" cy="3672408"/>
              </a:xfrm>
            </p:grpSpPr>
            <p:cxnSp>
              <p:nvCxnSpPr>
                <p:cNvPr id="133" name="Straight Arrow Connector 132"/>
                <p:cNvCxnSpPr/>
                <p:nvPr/>
              </p:nvCxnSpPr>
              <p:spPr>
                <a:xfrm flipV="1">
                  <a:off x="2987824" y="2420888"/>
                  <a:ext cx="2016224" cy="1224136"/>
                </a:xfrm>
                <a:prstGeom prst="straightConnector1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Arrow Connector 133"/>
                <p:cNvCxnSpPr/>
                <p:nvPr/>
              </p:nvCxnSpPr>
              <p:spPr>
                <a:xfrm flipV="1">
                  <a:off x="2987824" y="4869160"/>
                  <a:ext cx="2016224" cy="1224136"/>
                </a:xfrm>
                <a:prstGeom prst="straightConnector1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/>
                <p:cNvCxnSpPr/>
                <p:nvPr/>
              </p:nvCxnSpPr>
              <p:spPr>
                <a:xfrm flipV="1">
                  <a:off x="2987824" y="3645024"/>
                  <a:ext cx="0" cy="2448272"/>
                </a:xfrm>
                <a:prstGeom prst="straightConnector1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Arrow Connector 135"/>
                <p:cNvCxnSpPr/>
                <p:nvPr/>
              </p:nvCxnSpPr>
              <p:spPr>
                <a:xfrm flipV="1">
                  <a:off x="5004048" y="2492896"/>
                  <a:ext cx="0" cy="2448272"/>
                </a:xfrm>
                <a:prstGeom prst="straightConnector1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9" name="Straight Connector 128"/>
              <p:cNvCxnSpPr/>
              <p:nvPr/>
            </p:nvCxnSpPr>
            <p:spPr>
              <a:xfrm>
                <a:off x="6048870" y="2132856"/>
                <a:ext cx="1835498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>
                <a:off x="4427984" y="3140968"/>
                <a:ext cx="1835498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>
                <a:off x="4427984" y="5085184"/>
                <a:ext cx="1835498" cy="792088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>
                <a:off x="6048870" y="4149080"/>
                <a:ext cx="1835498" cy="792088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9" name="Straight Connector 2"/>
            <p:cNvCxnSpPr/>
            <p:nvPr/>
          </p:nvCxnSpPr>
          <p:spPr>
            <a:xfrm flipV="1">
              <a:off x="6627139" y="1383589"/>
              <a:ext cx="729866" cy="4960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flipV="1">
              <a:off x="6588224" y="1595130"/>
              <a:ext cx="768781" cy="5377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flipV="1">
              <a:off x="6588224" y="1786971"/>
              <a:ext cx="792533" cy="5532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 flipV="1">
              <a:off x="5763043" y="1476165"/>
              <a:ext cx="825181" cy="3878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flipH="1" flipV="1">
              <a:off x="5724129" y="1675806"/>
              <a:ext cx="864095" cy="4227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H="1" flipV="1">
              <a:off x="5738237" y="1916832"/>
              <a:ext cx="872254" cy="4233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flipV="1">
              <a:off x="5971078" y="760221"/>
              <a:ext cx="792533" cy="5532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V="1">
              <a:off x="6228184" y="836712"/>
              <a:ext cx="792533" cy="5532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V="1">
              <a:off x="6443763" y="931543"/>
              <a:ext cx="792533" cy="5532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H="1" flipV="1">
              <a:off x="6339107" y="836712"/>
              <a:ext cx="825181" cy="3878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H="1" flipV="1">
              <a:off x="6156176" y="952940"/>
              <a:ext cx="825181" cy="3878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 flipV="1">
              <a:off x="5907059" y="1052736"/>
              <a:ext cx="825181" cy="3878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V="1">
              <a:off x="5993499" y="1286277"/>
              <a:ext cx="0" cy="10013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flipV="1">
              <a:off x="6228184" y="1438677"/>
              <a:ext cx="0" cy="10013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444208" y="1484784"/>
              <a:ext cx="0" cy="10013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V="1">
              <a:off x="6804248" y="1484784"/>
              <a:ext cx="0" cy="10013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7020272" y="1340768"/>
              <a:ext cx="0" cy="10013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V="1">
              <a:off x="7236296" y="1196752"/>
              <a:ext cx="0" cy="10013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60"/>
          <p:cNvGrpSpPr/>
          <p:nvPr/>
        </p:nvGrpSpPr>
        <p:grpSpPr>
          <a:xfrm>
            <a:off x="6261726" y="3573016"/>
            <a:ext cx="941128" cy="752860"/>
            <a:chOff x="5580112" y="1215916"/>
            <a:chExt cx="2664296" cy="1541568"/>
          </a:xfrm>
        </p:grpSpPr>
        <p:grpSp>
          <p:nvGrpSpPr>
            <p:cNvPr id="78" name="Group 273"/>
            <p:cNvGrpSpPr/>
            <p:nvPr/>
          </p:nvGrpSpPr>
          <p:grpSpPr>
            <a:xfrm>
              <a:off x="5580112" y="2199840"/>
              <a:ext cx="681564" cy="247842"/>
              <a:chOff x="5364088" y="2204864"/>
              <a:chExt cx="792088" cy="288032"/>
            </a:xfrm>
          </p:grpSpPr>
          <p:sp>
            <p:nvSpPr>
              <p:cNvPr id="104" name="Rounded Rectangle 103"/>
              <p:cNvSpPr/>
              <p:nvPr/>
            </p:nvSpPr>
            <p:spPr>
              <a:xfrm>
                <a:off x="5652120" y="2204864"/>
                <a:ext cx="288032" cy="28803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5364088" y="2348880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5364088" y="2420888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5364088" y="2276872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278"/>
            <p:cNvGrpSpPr/>
            <p:nvPr/>
          </p:nvGrpSpPr>
          <p:grpSpPr>
            <a:xfrm>
              <a:off x="6633438" y="2509642"/>
              <a:ext cx="681564" cy="247842"/>
              <a:chOff x="6588224" y="2564904"/>
              <a:chExt cx="792088" cy="288032"/>
            </a:xfrm>
          </p:grpSpPr>
          <p:sp>
            <p:nvSpPr>
              <p:cNvPr id="100" name="Rounded Rectangle 99"/>
              <p:cNvSpPr/>
              <p:nvPr/>
            </p:nvSpPr>
            <p:spPr>
              <a:xfrm>
                <a:off x="6876256" y="2564904"/>
                <a:ext cx="288032" cy="28803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01" name="Straight Connector 100"/>
              <p:cNvCxnSpPr/>
              <p:nvPr/>
            </p:nvCxnSpPr>
            <p:spPr>
              <a:xfrm>
                <a:off x="6588224" y="2708920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6588224" y="2780928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6588224" y="2636912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" name="Rounded Rectangle 79"/>
            <p:cNvSpPr/>
            <p:nvPr/>
          </p:nvSpPr>
          <p:spPr>
            <a:xfrm>
              <a:off x="6509518" y="1828078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6261676" y="1951999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261676" y="2013959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6261676" y="1890038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ounded Rectangle 83"/>
            <p:cNvSpPr/>
            <p:nvPr/>
          </p:nvSpPr>
          <p:spPr>
            <a:xfrm>
              <a:off x="7376963" y="2013959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5" name="Straight Connector 84"/>
            <p:cNvCxnSpPr/>
            <p:nvPr/>
          </p:nvCxnSpPr>
          <p:spPr>
            <a:xfrm>
              <a:off x="7129121" y="2137880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7129121" y="2199841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7129121" y="2075920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ounded Rectangle 87"/>
            <p:cNvSpPr/>
            <p:nvPr/>
          </p:nvSpPr>
          <p:spPr>
            <a:xfrm>
              <a:off x="7810685" y="1580236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9" name="Straight Connector 88"/>
            <p:cNvCxnSpPr/>
            <p:nvPr/>
          </p:nvCxnSpPr>
          <p:spPr>
            <a:xfrm>
              <a:off x="7562844" y="1704157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7562844" y="1766117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7562844" y="1642196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urved Connector 91"/>
            <p:cNvCxnSpPr/>
            <p:nvPr/>
          </p:nvCxnSpPr>
          <p:spPr>
            <a:xfrm>
              <a:off x="6261676" y="2323761"/>
              <a:ext cx="371762" cy="309802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urved Connector 92"/>
            <p:cNvCxnSpPr>
              <a:endCxn id="100" idx="1"/>
            </p:cNvCxnSpPr>
            <p:nvPr/>
          </p:nvCxnSpPr>
          <p:spPr>
            <a:xfrm>
              <a:off x="6261676" y="2261801"/>
              <a:ext cx="619604" cy="371763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urved Connector 93"/>
            <p:cNvCxnSpPr/>
            <p:nvPr/>
          </p:nvCxnSpPr>
          <p:spPr>
            <a:xfrm flipV="1">
              <a:off x="6261676" y="2075919"/>
              <a:ext cx="867445" cy="18588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urved Connector 94"/>
            <p:cNvCxnSpPr/>
            <p:nvPr/>
          </p:nvCxnSpPr>
          <p:spPr>
            <a:xfrm>
              <a:off x="6943240" y="1890038"/>
              <a:ext cx="433723" cy="12392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urved Connector 41"/>
            <p:cNvCxnSpPr>
              <a:stCxn id="80" idx="0"/>
              <a:endCxn id="88" idx="1"/>
            </p:cNvCxnSpPr>
            <p:nvPr/>
          </p:nvCxnSpPr>
          <p:spPr>
            <a:xfrm rot="5400000" flipH="1" flipV="1">
              <a:off x="7160102" y="1177495"/>
              <a:ext cx="123921" cy="1177246"/>
            </a:xfrm>
            <a:prstGeom prst="curvedConnector2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urved Connector 96"/>
            <p:cNvCxnSpPr>
              <a:stCxn id="100" idx="3"/>
              <a:endCxn id="88" idx="3"/>
            </p:cNvCxnSpPr>
            <p:nvPr/>
          </p:nvCxnSpPr>
          <p:spPr>
            <a:xfrm flipV="1">
              <a:off x="7129121" y="1704157"/>
              <a:ext cx="929406" cy="929406"/>
            </a:xfrm>
            <a:prstGeom prst="curvedConnector3">
              <a:avLst>
                <a:gd name="adj1" fmla="val 121164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50"/>
            <p:cNvCxnSpPr>
              <a:stCxn id="80" idx="1"/>
            </p:cNvCxnSpPr>
            <p:nvPr/>
          </p:nvCxnSpPr>
          <p:spPr>
            <a:xfrm rot="10800000" flipH="1" flipV="1">
              <a:off x="6509518" y="1951999"/>
              <a:ext cx="495683" cy="495683"/>
            </a:xfrm>
            <a:prstGeom prst="curvedConnector4">
              <a:avLst>
                <a:gd name="adj1" fmla="val -39683"/>
                <a:gd name="adj2" fmla="val 625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endCxn id="88" idx="0"/>
            </p:cNvCxnSpPr>
            <p:nvPr/>
          </p:nvCxnSpPr>
          <p:spPr>
            <a:xfrm>
              <a:off x="7848364" y="1215916"/>
              <a:ext cx="86242" cy="36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513"/>
          <p:cNvGrpSpPr/>
          <p:nvPr/>
        </p:nvGrpSpPr>
        <p:grpSpPr>
          <a:xfrm>
            <a:off x="6024708" y="3645024"/>
            <a:ext cx="453042" cy="342464"/>
            <a:chOff x="4991877" y="3140968"/>
            <a:chExt cx="549827" cy="489770"/>
          </a:xfrm>
        </p:grpSpPr>
        <p:grpSp>
          <p:nvGrpSpPr>
            <p:cNvPr id="60" name="Group 492"/>
            <p:cNvGrpSpPr/>
            <p:nvPr/>
          </p:nvGrpSpPr>
          <p:grpSpPr>
            <a:xfrm>
              <a:off x="5140921" y="314096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Flowchart: Magnetic Disk 75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77" name="Flowchart: Connector 76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61" name="Group 495"/>
            <p:cNvGrpSpPr/>
            <p:nvPr/>
          </p:nvGrpSpPr>
          <p:grpSpPr>
            <a:xfrm>
              <a:off x="5323345" y="316477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Flowchart: Magnetic Disk 73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75" name="Flowchart: Connector 74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62" name="Group 498"/>
            <p:cNvGrpSpPr/>
            <p:nvPr/>
          </p:nvGrpSpPr>
          <p:grpSpPr>
            <a:xfrm>
              <a:off x="5431334" y="3301651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Flowchart: Magnetic Disk 71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73" name="Flowchart: Connector 72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63" name="Group 501"/>
            <p:cNvGrpSpPr/>
            <p:nvPr/>
          </p:nvGrpSpPr>
          <p:grpSpPr>
            <a:xfrm>
              <a:off x="4991877" y="322726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Flowchart: Magnetic Disk 69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71" name="Flowchart: Connector 70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64" name="Group 504"/>
            <p:cNvGrpSpPr/>
            <p:nvPr/>
          </p:nvGrpSpPr>
          <p:grpSpPr>
            <a:xfrm>
              <a:off x="5095416" y="335699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Flowchart: Magnetic Disk 67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69" name="Flowchart: Connector 68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65" name="Group 510"/>
            <p:cNvGrpSpPr/>
            <p:nvPr/>
          </p:nvGrpSpPr>
          <p:grpSpPr>
            <a:xfrm>
              <a:off x="5280175" y="338080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Flowchart: Magnetic Disk 65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67" name="Flowchart: Connector 66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grpSp>
        <p:nvGrpSpPr>
          <p:cNvPr id="41" name="Group 513"/>
          <p:cNvGrpSpPr/>
          <p:nvPr/>
        </p:nvGrpSpPr>
        <p:grpSpPr>
          <a:xfrm>
            <a:off x="6909798" y="4094648"/>
            <a:ext cx="453042" cy="342464"/>
            <a:chOff x="4991877" y="3140968"/>
            <a:chExt cx="549827" cy="489770"/>
          </a:xfrm>
        </p:grpSpPr>
        <p:grpSp>
          <p:nvGrpSpPr>
            <p:cNvPr id="42" name="Group 492"/>
            <p:cNvGrpSpPr/>
            <p:nvPr/>
          </p:nvGrpSpPr>
          <p:grpSpPr>
            <a:xfrm>
              <a:off x="5140921" y="314096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Flowchart: Magnetic Disk 57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59" name="Flowchart: Connector 58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43" name="Group 495"/>
            <p:cNvGrpSpPr/>
            <p:nvPr/>
          </p:nvGrpSpPr>
          <p:grpSpPr>
            <a:xfrm>
              <a:off x="5323345" y="316477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Flowchart: Magnetic Disk 55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57" name="Flowchart: Connector 56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44" name="Group 498"/>
            <p:cNvGrpSpPr/>
            <p:nvPr/>
          </p:nvGrpSpPr>
          <p:grpSpPr>
            <a:xfrm>
              <a:off x="5431334" y="3301651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Flowchart: Magnetic Disk 53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55" name="Flowchart: Connector 54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45" name="Group 501"/>
            <p:cNvGrpSpPr/>
            <p:nvPr/>
          </p:nvGrpSpPr>
          <p:grpSpPr>
            <a:xfrm>
              <a:off x="4991877" y="322726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lowchart: Magnetic Disk 51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53" name="Flowchart: Connector 52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46" name="Group 504"/>
            <p:cNvGrpSpPr/>
            <p:nvPr/>
          </p:nvGrpSpPr>
          <p:grpSpPr>
            <a:xfrm>
              <a:off x="5095416" y="335699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Flowchart: Magnetic Disk 49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51" name="Flowchart: Connector 50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47" name="Group 510"/>
            <p:cNvGrpSpPr/>
            <p:nvPr/>
          </p:nvGrpSpPr>
          <p:grpSpPr>
            <a:xfrm>
              <a:off x="5280175" y="338080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Flowchart: Magnetic Disk 47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49" name="Flowchart: Connector 48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sp>
        <p:nvSpPr>
          <p:cNvPr id="142" name="TextBox 10"/>
          <p:cNvSpPr txBox="1"/>
          <p:nvPr/>
        </p:nvSpPr>
        <p:spPr>
          <a:xfrm>
            <a:off x="7362840" y="1268760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ITEMS / ISSUES </a:t>
            </a:r>
          </a:p>
          <a:p>
            <a:pPr algn="ctr"/>
            <a:r>
              <a:rPr lang="en-GB" sz="1600" b="1" i="1" dirty="0" smtClean="0"/>
              <a:t>(neurons)</a:t>
            </a:r>
            <a:endParaRPr lang="en-GB" sz="1600" b="1" i="1" dirty="0"/>
          </a:p>
        </p:txBody>
      </p:sp>
      <p:sp>
        <p:nvSpPr>
          <p:cNvPr id="143" name="TextBox 142"/>
          <p:cNvSpPr txBox="1"/>
          <p:nvPr/>
        </p:nvSpPr>
        <p:spPr>
          <a:xfrm>
            <a:off x="7362840" y="2802414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STORIES </a:t>
            </a:r>
          </a:p>
          <a:p>
            <a:pPr algn="ctr"/>
            <a:r>
              <a:rPr lang="en-GB" sz="1600" b="1" i="1" dirty="0" smtClean="0"/>
              <a:t>(neural networks)</a:t>
            </a:r>
            <a:endParaRPr lang="en-GB" sz="1600" b="1" i="1" dirty="0"/>
          </a:p>
        </p:txBody>
      </p:sp>
      <p:sp>
        <p:nvSpPr>
          <p:cNvPr id="144" name="TextBox 143"/>
          <p:cNvSpPr txBox="1"/>
          <p:nvPr/>
        </p:nvSpPr>
        <p:spPr>
          <a:xfrm>
            <a:off x="7362840" y="2010326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LINKS </a:t>
            </a:r>
          </a:p>
          <a:p>
            <a:pPr algn="ctr"/>
            <a:r>
              <a:rPr lang="en-GB" sz="1600" b="1" i="1" dirty="0" smtClean="0"/>
              <a:t>(synapses)</a:t>
            </a:r>
            <a:endParaRPr lang="en-GB" sz="1600" b="1" i="1" dirty="0"/>
          </a:p>
        </p:txBody>
      </p:sp>
      <p:sp>
        <p:nvSpPr>
          <p:cNvPr id="145" name="Freeform 144"/>
          <p:cNvSpPr/>
          <p:nvPr/>
        </p:nvSpPr>
        <p:spPr>
          <a:xfrm>
            <a:off x="6564268" y="2079432"/>
            <a:ext cx="510540" cy="194310"/>
          </a:xfrm>
          <a:custGeom>
            <a:avLst/>
            <a:gdLst>
              <a:gd name="connsiteX0" fmla="*/ 0 w 510540"/>
              <a:gd name="connsiteY0" fmla="*/ 130810 h 194310"/>
              <a:gd name="connsiteX1" fmla="*/ 198120 w 510540"/>
              <a:gd name="connsiteY1" fmla="*/ 8890 h 194310"/>
              <a:gd name="connsiteX2" fmla="*/ 350520 w 510540"/>
              <a:gd name="connsiteY2" fmla="*/ 184150 h 194310"/>
              <a:gd name="connsiteX3" fmla="*/ 510540 w 510540"/>
              <a:gd name="connsiteY3" fmla="*/ 69850 h 194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540" h="194310">
                <a:moveTo>
                  <a:pt x="0" y="130810"/>
                </a:moveTo>
                <a:cubicBezTo>
                  <a:pt x="69850" y="65405"/>
                  <a:pt x="139700" y="0"/>
                  <a:pt x="198120" y="8890"/>
                </a:cubicBezTo>
                <a:cubicBezTo>
                  <a:pt x="256540" y="17780"/>
                  <a:pt x="298450" y="173990"/>
                  <a:pt x="350520" y="184150"/>
                </a:cubicBezTo>
                <a:cubicBezTo>
                  <a:pt x="402590" y="194310"/>
                  <a:pt x="456565" y="132080"/>
                  <a:pt x="510540" y="69850"/>
                </a:cubicBezTo>
              </a:path>
            </a:pathLst>
          </a:custGeom>
          <a:ln w="19050">
            <a:solidFill>
              <a:srgbClr val="C00000"/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Freeform 145"/>
          <p:cNvSpPr/>
          <p:nvPr/>
        </p:nvSpPr>
        <p:spPr>
          <a:xfrm>
            <a:off x="6524248" y="2219400"/>
            <a:ext cx="510540" cy="194310"/>
          </a:xfrm>
          <a:custGeom>
            <a:avLst/>
            <a:gdLst>
              <a:gd name="connsiteX0" fmla="*/ 0 w 510540"/>
              <a:gd name="connsiteY0" fmla="*/ 130810 h 194310"/>
              <a:gd name="connsiteX1" fmla="*/ 198120 w 510540"/>
              <a:gd name="connsiteY1" fmla="*/ 8890 h 194310"/>
              <a:gd name="connsiteX2" fmla="*/ 350520 w 510540"/>
              <a:gd name="connsiteY2" fmla="*/ 184150 h 194310"/>
              <a:gd name="connsiteX3" fmla="*/ 510540 w 510540"/>
              <a:gd name="connsiteY3" fmla="*/ 69850 h 194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540" h="194310">
                <a:moveTo>
                  <a:pt x="0" y="130810"/>
                </a:moveTo>
                <a:cubicBezTo>
                  <a:pt x="69850" y="65405"/>
                  <a:pt x="139700" y="0"/>
                  <a:pt x="198120" y="8890"/>
                </a:cubicBezTo>
                <a:cubicBezTo>
                  <a:pt x="256540" y="17780"/>
                  <a:pt x="298450" y="173990"/>
                  <a:pt x="350520" y="184150"/>
                </a:cubicBezTo>
                <a:cubicBezTo>
                  <a:pt x="402590" y="194310"/>
                  <a:pt x="456565" y="132080"/>
                  <a:pt x="510540" y="69850"/>
                </a:cubicBezTo>
              </a:path>
            </a:pathLst>
          </a:custGeom>
          <a:ln w="19050">
            <a:solidFill>
              <a:srgbClr val="C00000"/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Rounded Rectangle 146"/>
          <p:cNvSpPr/>
          <p:nvPr/>
        </p:nvSpPr>
        <p:spPr>
          <a:xfrm>
            <a:off x="6674577" y="1340768"/>
            <a:ext cx="247842" cy="24784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414"/>
          <p:cNvGrpSpPr/>
          <p:nvPr/>
        </p:nvGrpSpPr>
        <p:grpSpPr>
          <a:xfrm>
            <a:off x="6570752" y="1412776"/>
            <a:ext cx="432048" cy="144016"/>
            <a:chOff x="6228184" y="1906784"/>
            <a:chExt cx="681564" cy="113874"/>
          </a:xfrm>
        </p:grpSpPr>
        <p:cxnSp>
          <p:nvCxnSpPr>
            <p:cNvPr id="182" name="Straight Connector 181"/>
            <p:cNvCxnSpPr/>
            <p:nvPr/>
          </p:nvCxnSpPr>
          <p:spPr>
            <a:xfrm>
              <a:off x="6228184" y="1968745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>
              <a:off x="6228184" y="2020658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6228184" y="1906784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TextBox 148"/>
          <p:cNvSpPr txBox="1"/>
          <p:nvPr/>
        </p:nvSpPr>
        <p:spPr>
          <a:xfrm>
            <a:off x="5148064" y="1124744"/>
            <a:ext cx="1422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Typical ‘item’ / ‘issue’: upstream / downstream format</a:t>
            </a:r>
            <a:endParaRPr lang="en-GB" sz="1400" dirty="0"/>
          </a:p>
        </p:txBody>
      </p:sp>
      <p:grpSp>
        <p:nvGrpSpPr>
          <p:cNvPr id="150" name="Group 304"/>
          <p:cNvGrpSpPr/>
          <p:nvPr/>
        </p:nvGrpSpPr>
        <p:grpSpPr>
          <a:xfrm>
            <a:off x="5994688" y="2604132"/>
            <a:ext cx="1224136" cy="752860"/>
            <a:chOff x="5580112" y="1215916"/>
            <a:chExt cx="3096344" cy="1541568"/>
          </a:xfrm>
        </p:grpSpPr>
        <p:grpSp>
          <p:nvGrpSpPr>
            <p:cNvPr id="151" name="Group 273"/>
            <p:cNvGrpSpPr/>
            <p:nvPr/>
          </p:nvGrpSpPr>
          <p:grpSpPr>
            <a:xfrm>
              <a:off x="5580112" y="2199840"/>
              <a:ext cx="681564" cy="247842"/>
              <a:chOff x="5364088" y="2204864"/>
              <a:chExt cx="792088" cy="288032"/>
            </a:xfrm>
          </p:grpSpPr>
          <p:sp>
            <p:nvSpPr>
              <p:cNvPr id="178" name="Rounded Rectangle 177"/>
              <p:cNvSpPr/>
              <p:nvPr/>
            </p:nvSpPr>
            <p:spPr>
              <a:xfrm>
                <a:off x="5652120" y="2204864"/>
                <a:ext cx="288032" cy="28803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79" name="Straight Connector 178"/>
              <p:cNvCxnSpPr/>
              <p:nvPr/>
            </p:nvCxnSpPr>
            <p:spPr>
              <a:xfrm>
                <a:off x="5364088" y="2348880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5364088" y="2420888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5364088" y="2276872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2" name="Group 278"/>
            <p:cNvGrpSpPr/>
            <p:nvPr/>
          </p:nvGrpSpPr>
          <p:grpSpPr>
            <a:xfrm>
              <a:off x="6633438" y="2509642"/>
              <a:ext cx="681564" cy="247842"/>
              <a:chOff x="6588224" y="2564904"/>
              <a:chExt cx="792088" cy="288032"/>
            </a:xfrm>
          </p:grpSpPr>
          <p:sp>
            <p:nvSpPr>
              <p:cNvPr id="174" name="Rounded Rectangle 173"/>
              <p:cNvSpPr/>
              <p:nvPr/>
            </p:nvSpPr>
            <p:spPr>
              <a:xfrm>
                <a:off x="6876256" y="2564904"/>
                <a:ext cx="288032" cy="28803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75" name="Straight Connector 174"/>
              <p:cNvCxnSpPr/>
              <p:nvPr/>
            </p:nvCxnSpPr>
            <p:spPr>
              <a:xfrm>
                <a:off x="6588224" y="2708920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6588224" y="2780928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6588224" y="2636912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" name="Rounded Rectangle 152"/>
            <p:cNvSpPr/>
            <p:nvPr/>
          </p:nvSpPr>
          <p:spPr>
            <a:xfrm>
              <a:off x="6509518" y="1828078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4" name="Straight Connector 153"/>
            <p:cNvCxnSpPr/>
            <p:nvPr/>
          </p:nvCxnSpPr>
          <p:spPr>
            <a:xfrm>
              <a:off x="6261676" y="1951999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6261676" y="2013959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6261676" y="1890038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Rounded Rectangle 156"/>
            <p:cNvSpPr/>
            <p:nvPr/>
          </p:nvSpPr>
          <p:spPr>
            <a:xfrm>
              <a:off x="7376963" y="2013959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8" name="Straight Connector 157"/>
            <p:cNvCxnSpPr/>
            <p:nvPr/>
          </p:nvCxnSpPr>
          <p:spPr>
            <a:xfrm>
              <a:off x="7129121" y="2137880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7129121" y="2199841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7129121" y="2075920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Rounded Rectangle 160"/>
            <p:cNvSpPr/>
            <p:nvPr/>
          </p:nvSpPr>
          <p:spPr>
            <a:xfrm>
              <a:off x="7810685" y="1580236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62" name="Straight Connector 161"/>
            <p:cNvCxnSpPr/>
            <p:nvPr/>
          </p:nvCxnSpPr>
          <p:spPr>
            <a:xfrm>
              <a:off x="7562844" y="1704157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7562844" y="1766117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7562844" y="1642196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urved Connector 164"/>
            <p:cNvCxnSpPr/>
            <p:nvPr/>
          </p:nvCxnSpPr>
          <p:spPr>
            <a:xfrm>
              <a:off x="6261676" y="2323761"/>
              <a:ext cx="371762" cy="309802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urved Connector 165"/>
            <p:cNvCxnSpPr>
              <a:endCxn id="174" idx="1"/>
            </p:cNvCxnSpPr>
            <p:nvPr/>
          </p:nvCxnSpPr>
          <p:spPr>
            <a:xfrm>
              <a:off x="6261676" y="2261801"/>
              <a:ext cx="619604" cy="371763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urved Connector 166"/>
            <p:cNvCxnSpPr/>
            <p:nvPr/>
          </p:nvCxnSpPr>
          <p:spPr>
            <a:xfrm flipV="1">
              <a:off x="6261676" y="2075919"/>
              <a:ext cx="867445" cy="18588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urved Connector 167"/>
            <p:cNvCxnSpPr/>
            <p:nvPr/>
          </p:nvCxnSpPr>
          <p:spPr>
            <a:xfrm>
              <a:off x="6943240" y="1890038"/>
              <a:ext cx="433723" cy="12392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urved Connector 41"/>
            <p:cNvCxnSpPr>
              <a:stCxn id="153" idx="0"/>
              <a:endCxn id="161" idx="1"/>
            </p:cNvCxnSpPr>
            <p:nvPr/>
          </p:nvCxnSpPr>
          <p:spPr>
            <a:xfrm rot="5400000" flipH="1" flipV="1">
              <a:off x="7160102" y="1177495"/>
              <a:ext cx="123921" cy="1177246"/>
            </a:xfrm>
            <a:prstGeom prst="curvedConnector2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urved Connector 169"/>
            <p:cNvCxnSpPr>
              <a:stCxn id="174" idx="3"/>
              <a:endCxn id="161" idx="3"/>
            </p:cNvCxnSpPr>
            <p:nvPr/>
          </p:nvCxnSpPr>
          <p:spPr>
            <a:xfrm flipV="1">
              <a:off x="7129121" y="1704157"/>
              <a:ext cx="929406" cy="929406"/>
            </a:xfrm>
            <a:prstGeom prst="curvedConnector3">
              <a:avLst>
                <a:gd name="adj1" fmla="val 121164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urved Connector 50"/>
            <p:cNvCxnSpPr>
              <a:stCxn id="153" idx="1"/>
            </p:cNvCxnSpPr>
            <p:nvPr/>
          </p:nvCxnSpPr>
          <p:spPr>
            <a:xfrm rot="10800000" flipH="1" flipV="1">
              <a:off x="6509518" y="1951999"/>
              <a:ext cx="495683" cy="495683"/>
            </a:xfrm>
            <a:prstGeom prst="curvedConnector4">
              <a:avLst>
                <a:gd name="adj1" fmla="val -39683"/>
                <a:gd name="adj2" fmla="val 625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Right Arrow 171"/>
            <p:cNvSpPr/>
            <p:nvPr/>
          </p:nvSpPr>
          <p:spPr>
            <a:xfrm>
              <a:off x="8316416" y="1772816"/>
              <a:ext cx="360040" cy="432048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3" name="Straight Connector 172"/>
            <p:cNvCxnSpPr>
              <a:endCxn id="161" idx="0"/>
            </p:cNvCxnSpPr>
            <p:nvPr/>
          </p:nvCxnSpPr>
          <p:spPr>
            <a:xfrm>
              <a:off x="7848364" y="1215916"/>
              <a:ext cx="86242" cy="36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6" name="TextBox 185"/>
          <p:cNvSpPr txBox="1"/>
          <p:nvPr/>
        </p:nvSpPr>
        <p:spPr>
          <a:xfrm>
            <a:off x="7290832" y="5334307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ANALYSIS (processing)</a:t>
            </a:r>
            <a:endParaRPr lang="en-GB" sz="1600" b="1" i="1" dirty="0"/>
          </a:p>
        </p:txBody>
      </p:sp>
      <p:sp>
        <p:nvSpPr>
          <p:cNvPr id="187" name="TextBox 186"/>
          <p:cNvSpPr txBox="1"/>
          <p:nvPr/>
        </p:nvSpPr>
        <p:spPr>
          <a:xfrm>
            <a:off x="7290832" y="6054387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INNOVATION / DESIGN (imagination)</a:t>
            </a:r>
            <a:endParaRPr lang="en-GB" sz="1600" b="1" i="1" dirty="0"/>
          </a:p>
        </p:txBody>
      </p:sp>
      <p:grpSp>
        <p:nvGrpSpPr>
          <p:cNvPr id="189" name="Group 502"/>
          <p:cNvGrpSpPr/>
          <p:nvPr/>
        </p:nvGrpSpPr>
        <p:grpSpPr>
          <a:xfrm>
            <a:off x="6261726" y="5949280"/>
            <a:ext cx="941128" cy="752860"/>
            <a:chOff x="5580112" y="1215916"/>
            <a:chExt cx="2664296" cy="1541568"/>
          </a:xfrm>
        </p:grpSpPr>
        <p:grpSp>
          <p:nvGrpSpPr>
            <p:cNvPr id="273" name="Group 273"/>
            <p:cNvGrpSpPr/>
            <p:nvPr/>
          </p:nvGrpSpPr>
          <p:grpSpPr>
            <a:xfrm>
              <a:off x="5580112" y="2199840"/>
              <a:ext cx="681564" cy="247842"/>
              <a:chOff x="5364088" y="2204864"/>
              <a:chExt cx="792088" cy="288032"/>
            </a:xfrm>
          </p:grpSpPr>
          <p:sp>
            <p:nvSpPr>
              <p:cNvPr id="299" name="Rounded Rectangle 298"/>
              <p:cNvSpPr/>
              <p:nvPr/>
            </p:nvSpPr>
            <p:spPr>
              <a:xfrm>
                <a:off x="5652120" y="2204864"/>
                <a:ext cx="288032" cy="28803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00" name="Straight Connector 299"/>
              <p:cNvCxnSpPr/>
              <p:nvPr/>
            </p:nvCxnSpPr>
            <p:spPr>
              <a:xfrm>
                <a:off x="5364088" y="2348880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Straight Connector 300"/>
              <p:cNvCxnSpPr/>
              <p:nvPr/>
            </p:nvCxnSpPr>
            <p:spPr>
              <a:xfrm>
                <a:off x="5364088" y="2420888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301"/>
              <p:cNvCxnSpPr/>
              <p:nvPr/>
            </p:nvCxnSpPr>
            <p:spPr>
              <a:xfrm>
                <a:off x="5364088" y="2276872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4" name="Group 278"/>
            <p:cNvGrpSpPr/>
            <p:nvPr/>
          </p:nvGrpSpPr>
          <p:grpSpPr>
            <a:xfrm>
              <a:off x="6633438" y="2509642"/>
              <a:ext cx="681564" cy="247842"/>
              <a:chOff x="6588224" y="2564904"/>
              <a:chExt cx="792088" cy="288032"/>
            </a:xfrm>
          </p:grpSpPr>
          <p:sp>
            <p:nvSpPr>
              <p:cNvPr id="295" name="Rounded Rectangle 294"/>
              <p:cNvSpPr/>
              <p:nvPr/>
            </p:nvSpPr>
            <p:spPr>
              <a:xfrm>
                <a:off x="6876256" y="2564904"/>
                <a:ext cx="288032" cy="28803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96" name="Straight Connector 295"/>
              <p:cNvCxnSpPr/>
              <p:nvPr/>
            </p:nvCxnSpPr>
            <p:spPr>
              <a:xfrm>
                <a:off x="6588224" y="2708920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/>
              <p:cNvCxnSpPr/>
              <p:nvPr/>
            </p:nvCxnSpPr>
            <p:spPr>
              <a:xfrm>
                <a:off x="6588224" y="2780928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Straight Connector 297"/>
              <p:cNvCxnSpPr/>
              <p:nvPr/>
            </p:nvCxnSpPr>
            <p:spPr>
              <a:xfrm>
                <a:off x="6588224" y="2636912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5" name="Rounded Rectangle 274"/>
            <p:cNvSpPr/>
            <p:nvPr/>
          </p:nvSpPr>
          <p:spPr>
            <a:xfrm>
              <a:off x="6509518" y="1828078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6" name="Straight Connector 275"/>
            <p:cNvCxnSpPr/>
            <p:nvPr/>
          </p:nvCxnSpPr>
          <p:spPr>
            <a:xfrm>
              <a:off x="6261676" y="1951999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/>
            <p:cNvCxnSpPr/>
            <p:nvPr/>
          </p:nvCxnSpPr>
          <p:spPr>
            <a:xfrm>
              <a:off x="6261676" y="2013959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>
              <a:off x="6261676" y="1890038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Rounded Rectangle 278"/>
            <p:cNvSpPr/>
            <p:nvPr/>
          </p:nvSpPr>
          <p:spPr>
            <a:xfrm>
              <a:off x="7376963" y="2013959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80" name="Straight Connector 279"/>
            <p:cNvCxnSpPr/>
            <p:nvPr/>
          </p:nvCxnSpPr>
          <p:spPr>
            <a:xfrm>
              <a:off x="7129121" y="2137880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/>
            <p:cNvCxnSpPr/>
            <p:nvPr/>
          </p:nvCxnSpPr>
          <p:spPr>
            <a:xfrm>
              <a:off x="7129121" y="2199841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/>
            <p:cNvCxnSpPr/>
            <p:nvPr/>
          </p:nvCxnSpPr>
          <p:spPr>
            <a:xfrm>
              <a:off x="7129121" y="2075920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Rounded Rectangle 282"/>
            <p:cNvSpPr/>
            <p:nvPr/>
          </p:nvSpPr>
          <p:spPr>
            <a:xfrm>
              <a:off x="7810685" y="1580236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84" name="Straight Connector 283"/>
            <p:cNvCxnSpPr/>
            <p:nvPr/>
          </p:nvCxnSpPr>
          <p:spPr>
            <a:xfrm>
              <a:off x="7562844" y="1704157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/>
            <p:cNvCxnSpPr/>
            <p:nvPr/>
          </p:nvCxnSpPr>
          <p:spPr>
            <a:xfrm>
              <a:off x="7562844" y="1766117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/>
            <p:cNvCxnSpPr/>
            <p:nvPr/>
          </p:nvCxnSpPr>
          <p:spPr>
            <a:xfrm>
              <a:off x="7562844" y="1642196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Curved Connector 286"/>
            <p:cNvCxnSpPr/>
            <p:nvPr/>
          </p:nvCxnSpPr>
          <p:spPr>
            <a:xfrm>
              <a:off x="6261676" y="2323761"/>
              <a:ext cx="371762" cy="309802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Curved Connector 287"/>
            <p:cNvCxnSpPr>
              <a:endCxn id="295" idx="1"/>
            </p:cNvCxnSpPr>
            <p:nvPr/>
          </p:nvCxnSpPr>
          <p:spPr>
            <a:xfrm>
              <a:off x="6261676" y="2261801"/>
              <a:ext cx="619604" cy="371763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Curved Connector 288"/>
            <p:cNvCxnSpPr/>
            <p:nvPr/>
          </p:nvCxnSpPr>
          <p:spPr>
            <a:xfrm flipV="1">
              <a:off x="6261676" y="2075919"/>
              <a:ext cx="867445" cy="18588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urved Connector 289"/>
            <p:cNvCxnSpPr/>
            <p:nvPr/>
          </p:nvCxnSpPr>
          <p:spPr>
            <a:xfrm>
              <a:off x="6943240" y="1890038"/>
              <a:ext cx="433723" cy="12392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Curved Connector 41"/>
            <p:cNvCxnSpPr>
              <a:stCxn id="275" idx="0"/>
              <a:endCxn id="283" idx="1"/>
            </p:cNvCxnSpPr>
            <p:nvPr/>
          </p:nvCxnSpPr>
          <p:spPr>
            <a:xfrm rot="5400000" flipH="1" flipV="1">
              <a:off x="7160102" y="1177495"/>
              <a:ext cx="123921" cy="1177246"/>
            </a:xfrm>
            <a:prstGeom prst="curvedConnector2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Curved Connector 291"/>
            <p:cNvCxnSpPr>
              <a:stCxn id="295" idx="3"/>
              <a:endCxn id="283" idx="3"/>
            </p:cNvCxnSpPr>
            <p:nvPr/>
          </p:nvCxnSpPr>
          <p:spPr>
            <a:xfrm flipV="1">
              <a:off x="7129121" y="1704157"/>
              <a:ext cx="929406" cy="929406"/>
            </a:xfrm>
            <a:prstGeom prst="curvedConnector3">
              <a:avLst>
                <a:gd name="adj1" fmla="val 121164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urved Connector 50"/>
            <p:cNvCxnSpPr>
              <a:stCxn id="275" idx="1"/>
            </p:cNvCxnSpPr>
            <p:nvPr/>
          </p:nvCxnSpPr>
          <p:spPr>
            <a:xfrm rot="10800000" flipH="1" flipV="1">
              <a:off x="6509518" y="1951999"/>
              <a:ext cx="495683" cy="495683"/>
            </a:xfrm>
            <a:prstGeom prst="curvedConnector4">
              <a:avLst>
                <a:gd name="adj1" fmla="val -39683"/>
                <a:gd name="adj2" fmla="val 625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>
              <a:endCxn id="283" idx="0"/>
            </p:cNvCxnSpPr>
            <p:nvPr/>
          </p:nvCxnSpPr>
          <p:spPr>
            <a:xfrm>
              <a:off x="7848364" y="1215916"/>
              <a:ext cx="86242" cy="36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513"/>
          <p:cNvGrpSpPr/>
          <p:nvPr/>
        </p:nvGrpSpPr>
        <p:grpSpPr>
          <a:xfrm>
            <a:off x="6024708" y="6021288"/>
            <a:ext cx="453042" cy="342464"/>
            <a:chOff x="4991877" y="3140968"/>
            <a:chExt cx="549827" cy="489770"/>
          </a:xfrm>
        </p:grpSpPr>
        <p:grpSp>
          <p:nvGrpSpPr>
            <p:cNvPr id="255" name="Group 492"/>
            <p:cNvGrpSpPr/>
            <p:nvPr/>
          </p:nvGrpSpPr>
          <p:grpSpPr>
            <a:xfrm>
              <a:off x="5140921" y="314096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71" name="Flowchart: Magnetic Disk 270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2" name="Flowchart: Connector 271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56" name="Group 495"/>
            <p:cNvGrpSpPr/>
            <p:nvPr/>
          </p:nvGrpSpPr>
          <p:grpSpPr>
            <a:xfrm>
              <a:off x="5323345" y="316477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9" name="Flowchart: Magnetic Disk 268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0" name="Flowchart: Connector 269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57" name="Group 498"/>
            <p:cNvGrpSpPr/>
            <p:nvPr/>
          </p:nvGrpSpPr>
          <p:grpSpPr>
            <a:xfrm>
              <a:off x="5431334" y="3301651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7" name="Flowchart: Magnetic Disk 266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8" name="Flowchart: Connector 267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58" name="Group 501"/>
            <p:cNvGrpSpPr/>
            <p:nvPr/>
          </p:nvGrpSpPr>
          <p:grpSpPr>
            <a:xfrm>
              <a:off x="4991877" y="322726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5" name="Flowchart: Magnetic Disk 264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6" name="Flowchart: Connector 265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59" name="Group 504"/>
            <p:cNvGrpSpPr/>
            <p:nvPr/>
          </p:nvGrpSpPr>
          <p:grpSpPr>
            <a:xfrm>
              <a:off x="5095416" y="335699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3" name="Flowchart: Magnetic Disk 262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4" name="Flowchart: Connector 263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60" name="Group 510"/>
            <p:cNvGrpSpPr/>
            <p:nvPr/>
          </p:nvGrpSpPr>
          <p:grpSpPr>
            <a:xfrm>
              <a:off x="5280175" y="338080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1" name="Flowchart: Magnetic Disk 260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62" name="Flowchart: Connector 261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grpSp>
        <p:nvGrpSpPr>
          <p:cNvPr id="191" name="Group 513"/>
          <p:cNvGrpSpPr/>
          <p:nvPr/>
        </p:nvGrpSpPr>
        <p:grpSpPr>
          <a:xfrm>
            <a:off x="6909798" y="6470912"/>
            <a:ext cx="453042" cy="342464"/>
            <a:chOff x="4991877" y="3140968"/>
            <a:chExt cx="549827" cy="489770"/>
          </a:xfrm>
        </p:grpSpPr>
        <p:grpSp>
          <p:nvGrpSpPr>
            <p:cNvPr id="237" name="Group 492"/>
            <p:cNvGrpSpPr/>
            <p:nvPr/>
          </p:nvGrpSpPr>
          <p:grpSpPr>
            <a:xfrm>
              <a:off x="5140921" y="314096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53" name="Flowchart: Magnetic Disk 252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4" name="Flowchart: Connector 253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38" name="Group 495"/>
            <p:cNvGrpSpPr/>
            <p:nvPr/>
          </p:nvGrpSpPr>
          <p:grpSpPr>
            <a:xfrm>
              <a:off x="5323345" y="3164778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51" name="Flowchart: Magnetic Disk 250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2" name="Flowchart: Connector 251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39" name="Group 498"/>
            <p:cNvGrpSpPr/>
            <p:nvPr/>
          </p:nvGrpSpPr>
          <p:grpSpPr>
            <a:xfrm>
              <a:off x="5431334" y="3301651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49" name="Flowchart: Magnetic Disk 248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50" name="Flowchart: Connector 249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40" name="Group 501"/>
            <p:cNvGrpSpPr/>
            <p:nvPr/>
          </p:nvGrpSpPr>
          <p:grpSpPr>
            <a:xfrm>
              <a:off x="4991877" y="322726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47" name="Flowchart: Magnetic Disk 246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48" name="Flowchart: Connector 247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41" name="Group 504"/>
            <p:cNvGrpSpPr/>
            <p:nvPr/>
          </p:nvGrpSpPr>
          <p:grpSpPr>
            <a:xfrm>
              <a:off x="5095416" y="335699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45" name="Flowchart: Magnetic Disk 244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46" name="Flowchart: Connector 245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242" name="Group 510"/>
            <p:cNvGrpSpPr/>
            <p:nvPr/>
          </p:nvGrpSpPr>
          <p:grpSpPr>
            <a:xfrm>
              <a:off x="5280175" y="3380802"/>
              <a:ext cx="110370" cy="249936"/>
              <a:chOff x="4932040" y="2852936"/>
              <a:chExt cx="144016" cy="3261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43" name="Flowchart: Magnetic Disk 242"/>
              <p:cNvSpPr/>
              <p:nvPr/>
            </p:nvSpPr>
            <p:spPr>
              <a:xfrm>
                <a:off x="4932040" y="2963040"/>
                <a:ext cx="144016" cy="216024"/>
              </a:xfrm>
              <a:prstGeom prst="flowChartMagneticDisk">
                <a:avLst/>
              </a:prstGeom>
              <a:gradFill flip="none" rotWithShape="1"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0" scaled="0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44" name="Flowchart: Connector 243"/>
              <p:cNvSpPr/>
              <p:nvPr/>
            </p:nvSpPr>
            <p:spPr>
              <a:xfrm>
                <a:off x="4932040" y="2852936"/>
                <a:ext cx="144016" cy="144016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</p:grpSp>
      <p:grpSp>
        <p:nvGrpSpPr>
          <p:cNvPr id="192" name="Group 571"/>
          <p:cNvGrpSpPr/>
          <p:nvPr/>
        </p:nvGrpSpPr>
        <p:grpSpPr>
          <a:xfrm>
            <a:off x="6277696" y="5085184"/>
            <a:ext cx="941128" cy="752860"/>
            <a:chOff x="5580112" y="1215916"/>
            <a:chExt cx="2664296" cy="1541568"/>
          </a:xfrm>
        </p:grpSpPr>
        <p:grpSp>
          <p:nvGrpSpPr>
            <p:cNvPr id="207" name="Group 273"/>
            <p:cNvGrpSpPr/>
            <p:nvPr/>
          </p:nvGrpSpPr>
          <p:grpSpPr>
            <a:xfrm>
              <a:off x="5580112" y="2199840"/>
              <a:ext cx="681564" cy="247842"/>
              <a:chOff x="5364088" y="2204864"/>
              <a:chExt cx="792088" cy="288032"/>
            </a:xfrm>
          </p:grpSpPr>
          <p:sp>
            <p:nvSpPr>
              <p:cNvPr id="233" name="Rounded Rectangle 232"/>
              <p:cNvSpPr/>
              <p:nvPr/>
            </p:nvSpPr>
            <p:spPr>
              <a:xfrm>
                <a:off x="5652120" y="2204864"/>
                <a:ext cx="288032" cy="28803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4" name="Straight Connector 233"/>
              <p:cNvCxnSpPr/>
              <p:nvPr/>
            </p:nvCxnSpPr>
            <p:spPr>
              <a:xfrm>
                <a:off x="5364088" y="2348880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/>
              <p:cNvCxnSpPr/>
              <p:nvPr/>
            </p:nvCxnSpPr>
            <p:spPr>
              <a:xfrm>
                <a:off x="5364088" y="2420888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/>
              <p:cNvCxnSpPr/>
              <p:nvPr/>
            </p:nvCxnSpPr>
            <p:spPr>
              <a:xfrm>
                <a:off x="5364088" y="2276872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8" name="Group 278"/>
            <p:cNvGrpSpPr/>
            <p:nvPr/>
          </p:nvGrpSpPr>
          <p:grpSpPr>
            <a:xfrm>
              <a:off x="6633438" y="2509642"/>
              <a:ext cx="681564" cy="247842"/>
              <a:chOff x="6588224" y="2564904"/>
              <a:chExt cx="792088" cy="288032"/>
            </a:xfrm>
          </p:grpSpPr>
          <p:sp>
            <p:nvSpPr>
              <p:cNvPr id="229" name="Rounded Rectangle 228"/>
              <p:cNvSpPr/>
              <p:nvPr/>
            </p:nvSpPr>
            <p:spPr>
              <a:xfrm>
                <a:off x="6876256" y="2564904"/>
                <a:ext cx="288032" cy="28803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30" name="Straight Connector 229"/>
              <p:cNvCxnSpPr/>
              <p:nvPr/>
            </p:nvCxnSpPr>
            <p:spPr>
              <a:xfrm>
                <a:off x="6588224" y="2708920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/>
              <p:cNvCxnSpPr/>
              <p:nvPr/>
            </p:nvCxnSpPr>
            <p:spPr>
              <a:xfrm>
                <a:off x="6588224" y="2780928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>
                <a:off x="6588224" y="2636912"/>
                <a:ext cx="792088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9" name="Rounded Rectangle 208"/>
            <p:cNvSpPr/>
            <p:nvPr/>
          </p:nvSpPr>
          <p:spPr>
            <a:xfrm>
              <a:off x="6509518" y="1828078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6261676" y="1951999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>
              <a:off x="6261676" y="2013959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>
              <a:off x="6261676" y="1890038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ounded Rectangle 212"/>
            <p:cNvSpPr/>
            <p:nvPr/>
          </p:nvSpPr>
          <p:spPr>
            <a:xfrm>
              <a:off x="7376963" y="2013959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4" name="Straight Connector 213"/>
            <p:cNvCxnSpPr/>
            <p:nvPr/>
          </p:nvCxnSpPr>
          <p:spPr>
            <a:xfrm>
              <a:off x="7129121" y="2137880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7129121" y="2199841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7129121" y="2075920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Rounded Rectangle 216"/>
            <p:cNvSpPr/>
            <p:nvPr/>
          </p:nvSpPr>
          <p:spPr>
            <a:xfrm>
              <a:off x="7810685" y="1580236"/>
              <a:ext cx="247842" cy="2478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8" name="Straight Connector 217"/>
            <p:cNvCxnSpPr/>
            <p:nvPr/>
          </p:nvCxnSpPr>
          <p:spPr>
            <a:xfrm>
              <a:off x="7562844" y="1704157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>
              <a:off x="7562844" y="1766117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>
              <a:off x="7562844" y="1642196"/>
              <a:ext cx="68156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Curved Connector 220"/>
            <p:cNvCxnSpPr/>
            <p:nvPr/>
          </p:nvCxnSpPr>
          <p:spPr>
            <a:xfrm>
              <a:off x="6261676" y="2323761"/>
              <a:ext cx="371762" cy="309802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Curved Connector 221"/>
            <p:cNvCxnSpPr>
              <a:endCxn id="229" idx="1"/>
            </p:cNvCxnSpPr>
            <p:nvPr/>
          </p:nvCxnSpPr>
          <p:spPr>
            <a:xfrm>
              <a:off x="6261676" y="2261801"/>
              <a:ext cx="619604" cy="371763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urved Connector 222"/>
            <p:cNvCxnSpPr/>
            <p:nvPr/>
          </p:nvCxnSpPr>
          <p:spPr>
            <a:xfrm flipV="1">
              <a:off x="6261676" y="2075919"/>
              <a:ext cx="867445" cy="18588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urved Connector 223"/>
            <p:cNvCxnSpPr/>
            <p:nvPr/>
          </p:nvCxnSpPr>
          <p:spPr>
            <a:xfrm>
              <a:off x="6943240" y="1890038"/>
              <a:ext cx="433723" cy="12392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Curved Connector 41"/>
            <p:cNvCxnSpPr>
              <a:stCxn id="209" idx="0"/>
              <a:endCxn id="217" idx="1"/>
            </p:cNvCxnSpPr>
            <p:nvPr/>
          </p:nvCxnSpPr>
          <p:spPr>
            <a:xfrm rot="5400000" flipH="1" flipV="1">
              <a:off x="7160102" y="1177495"/>
              <a:ext cx="123921" cy="1177246"/>
            </a:xfrm>
            <a:prstGeom prst="curvedConnector2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urved Connector 225"/>
            <p:cNvCxnSpPr>
              <a:stCxn id="229" idx="3"/>
              <a:endCxn id="217" idx="3"/>
            </p:cNvCxnSpPr>
            <p:nvPr/>
          </p:nvCxnSpPr>
          <p:spPr>
            <a:xfrm flipV="1">
              <a:off x="7129121" y="1704157"/>
              <a:ext cx="929406" cy="929406"/>
            </a:xfrm>
            <a:prstGeom prst="curvedConnector3">
              <a:avLst>
                <a:gd name="adj1" fmla="val 121164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urved Connector 50"/>
            <p:cNvCxnSpPr>
              <a:stCxn id="209" idx="1"/>
            </p:cNvCxnSpPr>
            <p:nvPr/>
          </p:nvCxnSpPr>
          <p:spPr>
            <a:xfrm rot="10800000" flipH="1" flipV="1">
              <a:off x="6509518" y="1951999"/>
              <a:ext cx="495683" cy="495683"/>
            </a:xfrm>
            <a:prstGeom prst="curvedConnector4">
              <a:avLst>
                <a:gd name="adj1" fmla="val -39683"/>
                <a:gd name="adj2" fmla="val 62500"/>
              </a:avLst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>
              <a:endCxn id="217" idx="0"/>
            </p:cNvCxnSpPr>
            <p:nvPr/>
          </p:nvCxnSpPr>
          <p:spPr>
            <a:xfrm>
              <a:off x="7848364" y="1215916"/>
              <a:ext cx="86242" cy="36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64"/>
          <p:cNvGrpSpPr/>
          <p:nvPr/>
        </p:nvGrpSpPr>
        <p:grpSpPr>
          <a:xfrm rot="10800000">
            <a:off x="6354729" y="5234937"/>
            <a:ext cx="629496" cy="210286"/>
            <a:chOff x="2195736" y="3337560"/>
            <a:chExt cx="1008112" cy="36804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01" name="Regular Pentagon 200"/>
            <p:cNvSpPr/>
            <p:nvPr/>
          </p:nvSpPr>
          <p:spPr>
            <a:xfrm rot="10800000">
              <a:off x="2195736" y="3337560"/>
              <a:ext cx="1008112" cy="368042"/>
            </a:xfrm>
            <a:prstGeom prst="pentagon">
              <a:avLst/>
            </a:prstGeom>
            <a:no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02" name="Straight Connector 201"/>
            <p:cNvCxnSpPr>
              <a:stCxn id="201" idx="4"/>
              <a:endCxn id="201" idx="1"/>
            </p:cNvCxnSpPr>
            <p:nvPr/>
          </p:nvCxnSpPr>
          <p:spPr>
            <a:xfrm>
              <a:off x="2388268" y="3337561"/>
              <a:ext cx="815579" cy="227462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201" idx="5"/>
              <a:endCxn id="201" idx="2"/>
            </p:cNvCxnSpPr>
            <p:nvPr/>
          </p:nvCxnSpPr>
          <p:spPr>
            <a:xfrm flipV="1">
              <a:off x="2195737" y="3337561"/>
              <a:ext cx="815579" cy="227462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201" idx="0"/>
              <a:endCxn id="201" idx="2"/>
            </p:cNvCxnSpPr>
            <p:nvPr/>
          </p:nvCxnSpPr>
          <p:spPr>
            <a:xfrm flipV="1">
              <a:off x="2699792" y="3337561"/>
              <a:ext cx="311524" cy="368041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201" idx="0"/>
              <a:endCxn id="201" idx="4"/>
            </p:cNvCxnSpPr>
            <p:nvPr/>
          </p:nvCxnSpPr>
          <p:spPr>
            <a:xfrm flipH="1" flipV="1">
              <a:off x="2388268" y="3337561"/>
              <a:ext cx="311524" cy="368041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201" idx="1"/>
              <a:endCxn id="201" idx="5"/>
            </p:cNvCxnSpPr>
            <p:nvPr/>
          </p:nvCxnSpPr>
          <p:spPr>
            <a:xfrm flipH="1">
              <a:off x="2195737" y="3565023"/>
              <a:ext cx="1008110" cy="0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64"/>
          <p:cNvGrpSpPr/>
          <p:nvPr/>
        </p:nvGrpSpPr>
        <p:grpSpPr>
          <a:xfrm rot="10800000">
            <a:off x="6426737" y="6027025"/>
            <a:ext cx="629496" cy="210286"/>
            <a:chOff x="2195736" y="3337560"/>
            <a:chExt cx="1008112" cy="36804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95" name="Regular Pentagon 194"/>
            <p:cNvSpPr/>
            <p:nvPr/>
          </p:nvSpPr>
          <p:spPr>
            <a:xfrm rot="10800000">
              <a:off x="2195736" y="3337560"/>
              <a:ext cx="1008112" cy="368042"/>
            </a:xfrm>
            <a:prstGeom prst="pentagon">
              <a:avLst/>
            </a:prstGeom>
            <a:no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6" name="Straight Connector 195"/>
            <p:cNvCxnSpPr>
              <a:stCxn id="195" idx="4"/>
              <a:endCxn id="195" idx="1"/>
            </p:cNvCxnSpPr>
            <p:nvPr/>
          </p:nvCxnSpPr>
          <p:spPr>
            <a:xfrm>
              <a:off x="2388268" y="3337561"/>
              <a:ext cx="815579" cy="227462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>
              <a:stCxn id="195" idx="5"/>
              <a:endCxn id="195" idx="2"/>
            </p:cNvCxnSpPr>
            <p:nvPr/>
          </p:nvCxnSpPr>
          <p:spPr>
            <a:xfrm flipV="1">
              <a:off x="2195737" y="3337561"/>
              <a:ext cx="815579" cy="227462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>
              <a:stCxn id="195" idx="0"/>
              <a:endCxn id="195" idx="2"/>
            </p:cNvCxnSpPr>
            <p:nvPr/>
          </p:nvCxnSpPr>
          <p:spPr>
            <a:xfrm flipV="1">
              <a:off x="2699792" y="3337561"/>
              <a:ext cx="311524" cy="368041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>
              <a:stCxn id="195" idx="0"/>
              <a:endCxn id="195" idx="4"/>
            </p:cNvCxnSpPr>
            <p:nvPr/>
          </p:nvCxnSpPr>
          <p:spPr>
            <a:xfrm flipH="1" flipV="1">
              <a:off x="2388268" y="3337561"/>
              <a:ext cx="311524" cy="368041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195" idx="1"/>
              <a:endCxn id="195" idx="5"/>
            </p:cNvCxnSpPr>
            <p:nvPr/>
          </p:nvCxnSpPr>
          <p:spPr>
            <a:xfrm flipH="1">
              <a:off x="2195737" y="3565023"/>
              <a:ext cx="1008110" cy="0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6" name="TextBox 335"/>
          <p:cNvSpPr txBox="1"/>
          <p:nvPr/>
        </p:nvSpPr>
        <p:spPr>
          <a:xfrm>
            <a:off x="5148064" y="218570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Links can be of 4 types</a:t>
            </a:r>
            <a:endParaRPr lang="en-GB" sz="1400" dirty="0"/>
          </a:p>
        </p:txBody>
      </p:sp>
      <p:sp>
        <p:nvSpPr>
          <p:cNvPr id="337" name="TextBox 336"/>
          <p:cNvSpPr txBox="1"/>
          <p:nvPr/>
        </p:nvSpPr>
        <p:spPr>
          <a:xfrm>
            <a:off x="5148064" y="2780928"/>
            <a:ext cx="1152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Local hashing clusters</a:t>
            </a:r>
            <a:endParaRPr lang="en-GB" sz="1400" dirty="0"/>
          </a:p>
        </p:txBody>
      </p:sp>
      <p:sp>
        <p:nvSpPr>
          <p:cNvPr id="338" name="TextBox 337"/>
          <p:cNvSpPr txBox="1"/>
          <p:nvPr/>
        </p:nvSpPr>
        <p:spPr>
          <a:xfrm>
            <a:off x="5220072" y="384188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Collaborative filtering</a:t>
            </a:r>
            <a:endParaRPr lang="en-GB" sz="1400" dirty="0"/>
          </a:p>
        </p:txBody>
      </p:sp>
      <p:sp>
        <p:nvSpPr>
          <p:cNvPr id="339" name="TextBox 338"/>
          <p:cNvSpPr txBox="1"/>
          <p:nvPr/>
        </p:nvSpPr>
        <p:spPr>
          <a:xfrm>
            <a:off x="5220072" y="521003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Semantic cognition</a:t>
            </a:r>
            <a:endParaRPr lang="en-GB" sz="1400" dirty="0"/>
          </a:p>
        </p:txBody>
      </p:sp>
      <p:sp>
        <p:nvSpPr>
          <p:cNvPr id="340" name="TextBox 339"/>
          <p:cNvSpPr txBox="1"/>
          <p:nvPr/>
        </p:nvSpPr>
        <p:spPr>
          <a:xfrm>
            <a:off x="5220072" y="4509120"/>
            <a:ext cx="1152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Associative sense-making</a:t>
            </a:r>
            <a:endParaRPr lang="en-GB" sz="1400" dirty="0"/>
          </a:p>
        </p:txBody>
      </p:sp>
      <p:sp>
        <p:nvSpPr>
          <p:cNvPr id="342" name="TextBox 341"/>
          <p:cNvSpPr txBox="1"/>
          <p:nvPr/>
        </p:nvSpPr>
        <p:spPr>
          <a:xfrm>
            <a:off x="5076056" y="5877272"/>
            <a:ext cx="1152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Creativity: </a:t>
            </a:r>
            <a:r>
              <a:rPr lang="en-GB" sz="1400" dirty="0" err="1" smtClean="0"/>
              <a:t>combinat-orial</a:t>
            </a:r>
            <a:r>
              <a:rPr lang="en-GB" sz="1400" dirty="0" smtClean="0"/>
              <a:t>: exploratory</a:t>
            </a:r>
            <a:endParaRPr lang="en-GB" sz="1400" dirty="0"/>
          </a:p>
        </p:txBody>
      </p:sp>
    </p:spTree>
    <p:extLst>
      <p:ext uri="{BB962C8B-B14F-4D97-AF65-F5344CB8AC3E}">
        <p14:creationId xmlns="" xmlns:p14="http://schemas.microsoft.com/office/powerpoint/2010/main" val="165731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142" grpId="0"/>
      <p:bldP spid="143" grpId="0"/>
      <p:bldP spid="144" grpId="0"/>
      <p:bldP spid="145" grpId="0" animBg="1"/>
      <p:bldP spid="146" grpId="0" animBg="1"/>
      <p:bldP spid="147" grpId="0" animBg="1"/>
      <p:bldP spid="149" grpId="0"/>
      <p:bldP spid="186" grpId="0"/>
      <p:bldP spid="187" grpId="0"/>
      <p:bldP spid="336" grpId="0"/>
      <p:bldP spid="337" grpId="0"/>
      <p:bldP spid="338" grpId="0"/>
      <p:bldP spid="339" grpId="0"/>
      <p:bldP spid="340" grpId="0"/>
      <p:bldP spid="34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E:\DESKTOP -01-12-14\TEMP PICTURES\Urban3 - scans\img1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416" b="23144"/>
          <a:stretch/>
        </p:blipFill>
        <p:spPr bwMode="auto">
          <a:xfrm rot="5400000">
            <a:off x="2971857" y="1076715"/>
            <a:ext cx="4888533" cy="5000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DESKTOP -01-12-14\TEMP PICTURES\Urban3 - scans\img1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5249"/>
          <a:stretch/>
        </p:blipFill>
        <p:spPr bwMode="auto">
          <a:xfrm rot="5400000">
            <a:off x="-774025" y="2722197"/>
            <a:ext cx="4888533" cy="16853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6747" y="472664"/>
            <a:ext cx="8897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Example:  experiential education &amp; institutional transformation at Arizona State University (</a:t>
            </a:r>
            <a:r>
              <a:rPr lang="en-GB" sz="1400" i="1" dirty="0" err="1" smtClean="0"/>
              <a:t>Randles</a:t>
            </a:r>
            <a:r>
              <a:rPr lang="en-GB" sz="1400" i="1" dirty="0" smtClean="0"/>
              <a:t> &amp; </a:t>
            </a:r>
            <a:r>
              <a:rPr lang="en-GB" sz="1400" i="1" dirty="0" err="1" smtClean="0"/>
              <a:t>Laasch</a:t>
            </a:r>
            <a:r>
              <a:rPr lang="en-GB" sz="1400" i="1" dirty="0" smtClean="0"/>
              <a:t>, 2015) </a:t>
            </a:r>
            <a:endParaRPr lang="en-GB" sz="11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2515" y="983106"/>
            <a:ext cx="273928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/>
              <a:t>LINEAR-ADAPTIVE MODEL </a:t>
            </a:r>
            <a:endParaRPr lang="en-GB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635896" y="983106"/>
            <a:ext cx="550810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smtClean="0"/>
              <a:t>SYNERGISTIC MODEL  </a:t>
            </a:r>
            <a:endParaRPr lang="en-GB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-1016" y="2127219"/>
            <a:ext cx="15449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Raw graduates find places in a dysfunctional &amp; alienate economic system</a:t>
            </a:r>
            <a:endParaRPr lang="en-GB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491165"/>
            <a:ext cx="13368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Students assimilate ‘facts’ via mass lectures / online courses</a:t>
            </a:r>
            <a:endParaRPr lang="en-GB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1627275" y="6138970"/>
            <a:ext cx="1856559" cy="71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Students regurgitate ‘facts’ via competitive examination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555776" y="1933333"/>
            <a:ext cx="168019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Content is orientated by systems &amp; trans-disciplinary thinking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218019" y="1512769"/>
            <a:ext cx="2235717" cy="719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Rounded graduates with life-long learning skills take active places in society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7487366" y="2476560"/>
            <a:ext cx="1587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 evaluations by collaborative peer groups, panels &amp; networks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105072" y="1565903"/>
            <a:ext cx="1725660" cy="113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Live project work is the primary resource: students exchange teaching &amp; learning together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552861" y="5788501"/>
            <a:ext cx="2139819" cy="9287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Mass lectures replaced by interactive / inclusive deliberation sessions,  with space for all to speak</a:t>
            </a:r>
            <a:endParaRPr lang="en-GB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7556393" y="4790225"/>
            <a:ext cx="1449555" cy="113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Reflexive &amp; deliberative learning comes via real world engagement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175864" y="6050786"/>
            <a:ext cx="2070792" cy="71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Online systems mirror &amp; support the real-time creative collaborations 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-108520" y="3755776"/>
            <a:ext cx="1514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Self-serving ‘academies’ maintain obsolete methods &amp; ‘winner-takes-all’ rankings</a:t>
            </a:r>
            <a:endParaRPr lang="en-GB" sz="14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4553744" y="2581703"/>
            <a:ext cx="0" cy="1156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56393" y="3666462"/>
            <a:ext cx="1449555" cy="92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Students apply skills in the community, &amp; learn from users </a:t>
            </a:r>
            <a:endParaRPr lang="en-GB" sz="1400" dirty="0"/>
          </a:p>
        </p:txBody>
      </p:sp>
      <p:cxnSp>
        <p:nvCxnSpPr>
          <p:cNvPr id="24" name="Straight Connector 23"/>
          <p:cNvCxnSpPr>
            <a:stCxn id="23" idx="1"/>
          </p:cNvCxnSpPr>
          <p:nvPr/>
        </p:nvCxnSpPr>
        <p:spPr>
          <a:xfrm flipH="1">
            <a:off x="6935155" y="4130835"/>
            <a:ext cx="6212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6935155" y="2704366"/>
            <a:ext cx="621238" cy="771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-36512" y="-99392"/>
            <a:ext cx="9180512" cy="509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EDUCATION 3.0</a:t>
            </a:r>
            <a:endParaRPr lang="en-GB" sz="2800" b="1" i="1" dirty="0"/>
          </a:p>
        </p:txBody>
      </p:sp>
      <p:sp>
        <p:nvSpPr>
          <p:cNvPr id="25" name="Oval 24"/>
          <p:cNvSpPr/>
          <p:nvPr/>
        </p:nvSpPr>
        <p:spPr>
          <a:xfrm>
            <a:off x="4795336" y="3923352"/>
            <a:ext cx="1104423" cy="7436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ight Arrow 27"/>
          <p:cNvSpPr/>
          <p:nvPr/>
        </p:nvSpPr>
        <p:spPr>
          <a:xfrm>
            <a:off x="2915816" y="836712"/>
            <a:ext cx="288032" cy="72008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Arrow 28"/>
          <p:cNvSpPr/>
          <p:nvPr/>
        </p:nvSpPr>
        <p:spPr>
          <a:xfrm>
            <a:off x="3275856" y="836712"/>
            <a:ext cx="288032" cy="72008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9603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/>
      <p:bldP spid="16" grpId="0"/>
      <p:bldP spid="18" grpId="0"/>
      <p:bldP spid="2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dirty="0"/>
              <a:t>3</a:t>
            </a:r>
            <a:r>
              <a:rPr lang="en-GB" dirty="0" smtClean="0"/>
              <a:t>) Next steps</a:t>
            </a:r>
            <a:endParaRPr lang="en-GB" dirty="0"/>
          </a:p>
        </p:txBody>
      </p:sp>
      <p:pic>
        <p:nvPicPr>
          <p:cNvPr id="3" name="Picture 2" descr="Copyrighted_Image_Reuse_Prohibited_1282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509125"/>
            <a:ext cx="9144000" cy="235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108317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412776"/>
            <a:ext cx="4316288" cy="5257800"/>
          </a:xfr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General </a:t>
            </a:r>
            <a:r>
              <a:rPr lang="en-GB" dirty="0"/>
              <a:t>aim … </a:t>
            </a:r>
            <a:r>
              <a:rPr lang="en-GB" dirty="0" smtClean="0"/>
              <a:t>to enhance the native intelligence &amp; shared mind of the urban system &amp; all its stakeholders.  </a:t>
            </a:r>
          </a:p>
          <a:p>
            <a:r>
              <a:rPr lang="en-GB" dirty="0" smtClean="0"/>
              <a:t>Shift from </a:t>
            </a:r>
            <a:r>
              <a:rPr lang="en-GB" dirty="0"/>
              <a:t>‘evolutionary’ to ‘co-evolutionary’ ways of managing complex problems</a:t>
            </a:r>
            <a:r>
              <a:rPr lang="en-GB" dirty="0" smtClean="0"/>
              <a:t>.</a:t>
            </a:r>
          </a:p>
          <a:p>
            <a:r>
              <a:rPr lang="en-GB" dirty="0" smtClean="0"/>
              <a:t>look at the ‘smart cities ‘ agenda …. what are we trying to achieve??… .what could go wrong??…. What are the hidden resources??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495800" cy="5257800"/>
          </a:xfrm>
          <a:solidFill>
            <a:srgbClr val="CCFF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E.g. </a:t>
            </a:r>
            <a:r>
              <a:rPr lang="en-GB" b="1" i="1" dirty="0" smtClean="0"/>
              <a:t>City </a:t>
            </a:r>
            <a:r>
              <a:rPr lang="en-GB" b="1" i="1" dirty="0"/>
              <a:t>Foresight Platform </a:t>
            </a:r>
            <a:r>
              <a:rPr lang="en-GB" b="1" i="1" dirty="0" smtClean="0"/>
              <a:t> </a:t>
            </a:r>
            <a:r>
              <a:rPr lang="en-GB" dirty="0" smtClean="0"/>
              <a:t>- first </a:t>
            </a:r>
            <a:r>
              <a:rPr lang="en-GB" dirty="0"/>
              <a:t>phase: a 2-year pilot programme </a:t>
            </a:r>
            <a:r>
              <a:rPr lang="en-GB" dirty="0" smtClean="0"/>
              <a:t>- two </a:t>
            </a:r>
            <a:r>
              <a:rPr lang="en-GB" dirty="0"/>
              <a:t>main aims: </a:t>
            </a:r>
          </a:p>
          <a:p>
            <a:r>
              <a:rPr lang="en-GB" dirty="0"/>
              <a:t>to collect and inter-connect existing schemes and projects  on a futures / foresight axis, </a:t>
            </a:r>
          </a:p>
          <a:p>
            <a:r>
              <a:rPr lang="en-GB" dirty="0"/>
              <a:t>to learn from them, through a structured programme of research-policy exchanges. </a:t>
            </a:r>
          </a:p>
          <a:p>
            <a:r>
              <a:rPr lang="en-GB" dirty="0"/>
              <a:t>second &amp; third phases:  more advanced social learning processes, A.I. (artificial intelligence)  technologies, and creative prototyping, action learning, design thinking, living labs etc.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23502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36512" y="188640"/>
            <a:ext cx="9144000" cy="1143000"/>
          </a:xfrm>
          <a:noFill/>
        </p:spPr>
        <p:txBody>
          <a:bodyPr>
            <a:normAutofit fontScale="90000"/>
          </a:bodyPr>
          <a:lstStyle/>
          <a:p>
            <a:r>
              <a:rPr lang="cy-GB" sz="3600" dirty="0" smtClean="0"/>
              <a:t>THANKS .... Work in progress</a:t>
            </a:r>
            <a:br>
              <a:rPr lang="cy-GB" sz="3600" dirty="0" smtClean="0"/>
            </a:br>
            <a:r>
              <a:rPr lang="cy-GB" sz="3100" dirty="0" smtClean="0"/>
              <a:t> </a:t>
            </a:r>
            <a:r>
              <a:rPr lang="cy-GB" sz="2200" dirty="0" smtClean="0">
                <a:hlinkClick r:id="rId3"/>
              </a:rPr>
              <a:t>www.urban3.net</a:t>
            </a:r>
            <a:r>
              <a:rPr lang="cy-GB" sz="2200" dirty="0" smtClean="0"/>
              <a:t/>
            </a:r>
            <a:br>
              <a:rPr lang="cy-GB" sz="2200" dirty="0" smtClean="0"/>
            </a:br>
            <a:endParaRPr lang="en-US" sz="1200" dirty="0" smtClean="0"/>
          </a:p>
        </p:txBody>
      </p:sp>
      <p:pic>
        <p:nvPicPr>
          <p:cNvPr id="31746" name="Picture 2" descr="cr20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912" y="1905984"/>
            <a:ext cx="2323969" cy="309447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 rot="303343">
            <a:off x="5877323" y="1983888"/>
            <a:ext cx="2020676" cy="2845869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50000">
                <a:srgbClr val="000099"/>
              </a:gs>
              <a:gs pos="100000">
                <a:srgbClr val="0000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y-GB" sz="2800" dirty="0" smtClean="0">
                <a:solidFill>
                  <a:schemeClr val="bg1"/>
                </a:solidFill>
              </a:rPr>
              <a:t>Urban 3.0</a:t>
            </a:r>
            <a:endParaRPr lang="cy-GB" sz="2800" dirty="0">
              <a:solidFill>
                <a:schemeClr val="bg1"/>
              </a:solidFill>
            </a:endParaRPr>
          </a:p>
          <a:p>
            <a:pPr algn="ctr"/>
            <a:endParaRPr lang="cy-GB" sz="2800" dirty="0">
              <a:solidFill>
                <a:schemeClr val="bg1"/>
              </a:solidFill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Creative synergy &amp; shared intelligence for the one planet city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61107" y="5159445"/>
            <a:ext cx="249545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y-GB" b="0" i="0" dirty="0"/>
              <a:t>“World’s largest feasibility study” – linking spatial, economy, environment, society, governance.</a:t>
            </a:r>
            <a:endParaRPr lang="en-US" b="0" i="0" dirty="0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5729809" y="5103674"/>
            <a:ext cx="239213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y-GB" b="0" i="1" dirty="0" smtClean="0"/>
              <a:t>“Local / global transition </a:t>
            </a:r>
            <a:r>
              <a:rPr lang="cy-GB" b="0" i="1" dirty="0"/>
              <a:t>strategy” – </a:t>
            </a:r>
            <a:r>
              <a:rPr lang="cy-GB" b="0" i="1" dirty="0" smtClean="0"/>
              <a:t>mapping &amp; design of post- complex challenges &amp; opportunities</a:t>
            </a:r>
            <a:endParaRPr lang="en-US" b="0" i="1" dirty="0"/>
          </a:p>
        </p:txBody>
      </p:sp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78664">
            <a:off x="3528364" y="1986470"/>
            <a:ext cx="1744256" cy="2872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3428583" y="4926146"/>
            <a:ext cx="203219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y-GB" b="0" i="0" dirty="0"/>
              <a:t>“Environment and the City” - critical perspectives on </a:t>
            </a:r>
            <a:r>
              <a:rPr lang="cy-GB" b="0" i="0" dirty="0" smtClean="0"/>
              <a:t>the human </a:t>
            </a:r>
            <a:r>
              <a:rPr lang="cy-GB" b="0" i="0" dirty="0"/>
              <a:t>urban environment around the world</a:t>
            </a:r>
            <a:endParaRPr lang="en-US" b="0" i="0" dirty="0"/>
          </a:p>
        </p:txBody>
      </p:sp>
    </p:spTree>
    <p:extLst>
      <p:ext uri="{BB962C8B-B14F-4D97-AF65-F5344CB8AC3E}">
        <p14:creationId xmlns="" xmlns:p14="http://schemas.microsoft.com/office/powerpoint/2010/main" val="54132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nimBg="1"/>
      <p:bldP spid="31748" grpId="0"/>
      <p:bldP spid="31749" grpId="0"/>
      <p:bldP spid="3175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1396" y="1491748"/>
            <a:ext cx="6192688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000" b="1" i="1" dirty="0" smtClean="0">
                <a:solidFill>
                  <a:schemeClr val="tx2">
                    <a:lumMod val="50000"/>
                  </a:schemeClr>
                </a:solidFill>
              </a:rPr>
              <a:t>LINEAR / ‘CLEVER’ SYSTEMS : (“1.0”)</a:t>
            </a:r>
            <a:endParaRPr lang="en-GB" sz="2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36512" y="116632"/>
            <a:ext cx="910850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400" b="1" i="1" dirty="0" smtClean="0">
                <a:solidFill>
                  <a:schemeClr val="tx2">
                    <a:lumMod val="50000"/>
                  </a:schemeClr>
                </a:solidFill>
              </a:rPr>
              <a:t>SYNERGY MAPPING </a:t>
            </a:r>
            <a:endParaRPr lang="en-GB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1491748"/>
            <a:ext cx="971599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4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  </a:t>
            </a:r>
            <a:endParaRPr lang="en-GB" sz="4800" b="1" i="1" dirty="0">
              <a:solidFill>
                <a:schemeClr val="accent1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555776" y="1971997"/>
            <a:ext cx="2321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‘intention’ or ‘intelligence’ is external to the system.</a:t>
            </a:r>
            <a:endParaRPr lang="en-GB" sz="1600" dirty="0"/>
          </a:p>
        </p:txBody>
      </p:sp>
      <p:grpSp>
        <p:nvGrpSpPr>
          <p:cNvPr id="134" name="Group 133"/>
          <p:cNvGrpSpPr/>
          <p:nvPr/>
        </p:nvGrpSpPr>
        <p:grpSpPr>
          <a:xfrm>
            <a:off x="1448492" y="2204864"/>
            <a:ext cx="1611340" cy="2204128"/>
            <a:chOff x="1547664" y="1712208"/>
            <a:chExt cx="1412996" cy="1932816"/>
          </a:xfrm>
        </p:grpSpPr>
        <p:grpSp>
          <p:nvGrpSpPr>
            <p:cNvPr id="5" name="Group 4"/>
            <p:cNvGrpSpPr/>
            <p:nvPr/>
          </p:nvGrpSpPr>
          <p:grpSpPr>
            <a:xfrm>
              <a:off x="1547664" y="2232030"/>
              <a:ext cx="1412996" cy="1412994"/>
              <a:chOff x="1907704" y="2669277"/>
              <a:chExt cx="1412996" cy="1412994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1907704" y="2669277"/>
                <a:ext cx="1412996" cy="1412994"/>
              </a:xfrm>
              <a:prstGeom prst="ellipse">
                <a:avLst/>
              </a:prstGeom>
              <a:noFill/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1907704" y="3239033"/>
                <a:ext cx="1412996" cy="277829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971746" y="2987239"/>
                <a:ext cx="1280584" cy="251794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9" name="Oval 8"/>
              <p:cNvSpPr/>
              <p:nvPr/>
            </p:nvSpPr>
            <p:spPr>
              <a:xfrm flipV="1">
                <a:off x="2135607" y="2783228"/>
                <a:ext cx="938728" cy="205112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1976075" y="3534204"/>
                <a:ext cx="1280584" cy="251794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1" name="Oval 10"/>
              <p:cNvSpPr/>
              <p:nvPr/>
            </p:nvSpPr>
            <p:spPr>
              <a:xfrm flipV="1">
                <a:off x="2135607" y="3785998"/>
                <a:ext cx="938728" cy="205112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2" name="Oval 17"/>
              <p:cNvSpPr>
                <a:spLocks noChangeArrowheads="1"/>
              </p:cNvSpPr>
              <p:nvPr/>
            </p:nvSpPr>
            <p:spPr bwMode="auto">
              <a:xfrm>
                <a:off x="1955094" y="3363507"/>
                <a:ext cx="22090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3" name="Oval 18"/>
              <p:cNvSpPr>
                <a:spLocks noChangeArrowheads="1"/>
              </p:cNvSpPr>
              <p:nvPr/>
            </p:nvSpPr>
            <p:spPr bwMode="auto">
              <a:xfrm>
                <a:off x="3050770" y="3363507"/>
                <a:ext cx="219640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4" name="Oval 19"/>
              <p:cNvSpPr>
                <a:spLocks noChangeArrowheads="1"/>
              </p:cNvSpPr>
              <p:nvPr/>
            </p:nvSpPr>
            <p:spPr bwMode="auto">
              <a:xfrm>
                <a:off x="2771802" y="3272212"/>
                <a:ext cx="220903" cy="452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5" name="Oval 20"/>
              <p:cNvSpPr>
                <a:spLocks noChangeArrowheads="1"/>
              </p:cNvSpPr>
              <p:nvPr/>
            </p:nvSpPr>
            <p:spPr bwMode="auto">
              <a:xfrm>
                <a:off x="2258676" y="3272212"/>
                <a:ext cx="220903" cy="452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6" name="Oval 21"/>
              <p:cNvSpPr>
                <a:spLocks noChangeArrowheads="1"/>
              </p:cNvSpPr>
              <p:nvPr/>
            </p:nvSpPr>
            <p:spPr bwMode="auto">
              <a:xfrm>
                <a:off x="2304751" y="3454803"/>
                <a:ext cx="22153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7" name="Oval 22"/>
              <p:cNvSpPr>
                <a:spLocks noChangeArrowheads="1"/>
              </p:cNvSpPr>
              <p:nvPr/>
            </p:nvSpPr>
            <p:spPr bwMode="auto">
              <a:xfrm>
                <a:off x="2771802" y="3454803"/>
                <a:ext cx="22090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" name="Oval 53"/>
              <p:cNvSpPr>
                <a:spLocks noChangeArrowheads="1"/>
              </p:cNvSpPr>
              <p:nvPr/>
            </p:nvSpPr>
            <p:spPr bwMode="auto">
              <a:xfrm>
                <a:off x="2059232" y="3316530"/>
                <a:ext cx="220903" cy="452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9" name="Oval 54"/>
              <p:cNvSpPr>
                <a:spLocks noChangeArrowheads="1"/>
              </p:cNvSpPr>
              <p:nvPr/>
            </p:nvSpPr>
            <p:spPr bwMode="auto">
              <a:xfrm>
                <a:off x="2068070" y="3418463"/>
                <a:ext cx="22153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20" name="Oval 55"/>
              <p:cNvSpPr>
                <a:spLocks noChangeArrowheads="1"/>
              </p:cNvSpPr>
              <p:nvPr/>
            </p:nvSpPr>
            <p:spPr bwMode="auto">
              <a:xfrm>
                <a:off x="2538907" y="3464553"/>
                <a:ext cx="22090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21" name="Oval 56"/>
              <p:cNvSpPr>
                <a:spLocks noChangeArrowheads="1"/>
              </p:cNvSpPr>
              <p:nvPr/>
            </p:nvSpPr>
            <p:spPr bwMode="auto">
              <a:xfrm>
                <a:off x="2526284" y="3258621"/>
                <a:ext cx="220903" cy="452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22" name="Oval 57"/>
              <p:cNvSpPr>
                <a:spLocks noChangeArrowheads="1"/>
              </p:cNvSpPr>
              <p:nvPr/>
            </p:nvSpPr>
            <p:spPr bwMode="auto">
              <a:xfrm>
                <a:off x="2934638" y="3316530"/>
                <a:ext cx="221533" cy="452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23" name="Oval 58"/>
              <p:cNvSpPr>
                <a:spLocks noChangeArrowheads="1"/>
              </p:cNvSpPr>
              <p:nvPr/>
            </p:nvSpPr>
            <p:spPr bwMode="auto">
              <a:xfrm>
                <a:off x="2946630" y="3419053"/>
                <a:ext cx="220903" cy="455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24" name="AutoShape 126"/>
              <p:cNvSpPr>
                <a:spLocks noChangeArrowheads="1"/>
              </p:cNvSpPr>
              <p:nvPr/>
            </p:nvSpPr>
            <p:spPr bwMode="auto">
              <a:xfrm rot="10800000">
                <a:off x="2492027" y="3541709"/>
                <a:ext cx="236615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25" name="AutoShape 127"/>
              <p:cNvSpPr>
                <a:spLocks noChangeArrowheads="1"/>
              </p:cNvSpPr>
              <p:nvPr/>
            </p:nvSpPr>
            <p:spPr bwMode="auto">
              <a:xfrm rot="10800000">
                <a:off x="2970887" y="3637120"/>
                <a:ext cx="236615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26" name="AutoShape 128"/>
              <p:cNvSpPr>
                <a:spLocks noChangeArrowheads="1"/>
              </p:cNvSpPr>
              <p:nvPr/>
            </p:nvSpPr>
            <p:spPr bwMode="auto">
              <a:xfrm rot="10800000">
                <a:off x="2043694" y="3637120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 b="0" i="0"/>
              </a:p>
            </p:txBody>
          </p:sp>
          <p:sp>
            <p:nvSpPr>
              <p:cNvPr id="27" name="AutoShape 129"/>
              <p:cNvSpPr>
                <a:spLocks noChangeArrowheads="1"/>
              </p:cNvSpPr>
              <p:nvPr/>
            </p:nvSpPr>
            <p:spPr bwMode="auto">
              <a:xfrm rot="10800000">
                <a:off x="2478821" y="3723095"/>
                <a:ext cx="236615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28" name="AutoShape 130"/>
              <p:cNvSpPr>
                <a:spLocks noChangeArrowheads="1"/>
              </p:cNvSpPr>
              <p:nvPr/>
            </p:nvSpPr>
            <p:spPr bwMode="auto">
              <a:xfrm rot="10800000">
                <a:off x="2692324" y="3708416"/>
                <a:ext cx="236615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29" name="AutoShape 131"/>
              <p:cNvSpPr>
                <a:spLocks noChangeArrowheads="1"/>
              </p:cNvSpPr>
              <p:nvPr/>
            </p:nvSpPr>
            <p:spPr bwMode="auto">
              <a:xfrm rot="10800000">
                <a:off x="2891521" y="3675914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30" name="AutoShape 132"/>
              <p:cNvSpPr>
                <a:spLocks noChangeArrowheads="1"/>
              </p:cNvSpPr>
              <p:nvPr/>
            </p:nvSpPr>
            <p:spPr bwMode="auto">
              <a:xfrm rot="10800000">
                <a:off x="2878315" y="3604093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31" name="AutoShape 133"/>
              <p:cNvSpPr>
                <a:spLocks noChangeArrowheads="1"/>
              </p:cNvSpPr>
              <p:nvPr/>
            </p:nvSpPr>
            <p:spPr bwMode="auto">
              <a:xfrm rot="10800000">
                <a:off x="2728642" y="3565300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32" name="AutoShape 134"/>
              <p:cNvSpPr>
                <a:spLocks noChangeArrowheads="1"/>
              </p:cNvSpPr>
              <p:nvPr/>
            </p:nvSpPr>
            <p:spPr bwMode="auto">
              <a:xfrm rot="10800000">
                <a:off x="2279624" y="3565300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33" name="AutoShape 135"/>
              <p:cNvSpPr>
                <a:spLocks noChangeArrowheads="1"/>
              </p:cNvSpPr>
              <p:nvPr/>
            </p:nvSpPr>
            <p:spPr bwMode="auto">
              <a:xfrm rot="10800000">
                <a:off x="2129951" y="3589415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34" name="AutoShape 136"/>
              <p:cNvSpPr>
                <a:spLocks noChangeArrowheads="1"/>
              </p:cNvSpPr>
              <p:nvPr/>
            </p:nvSpPr>
            <p:spPr bwMode="auto">
              <a:xfrm rot="10800000">
                <a:off x="2133217" y="3682846"/>
                <a:ext cx="236615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35" name="AutoShape 137"/>
              <p:cNvSpPr>
                <a:spLocks noChangeArrowheads="1"/>
              </p:cNvSpPr>
              <p:nvPr/>
            </p:nvSpPr>
            <p:spPr bwMode="auto">
              <a:xfrm rot="10800000">
                <a:off x="2279624" y="3708416"/>
                <a:ext cx="236614" cy="38794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grpSp>
            <p:nvGrpSpPr>
              <p:cNvPr id="36" name="Group 165"/>
              <p:cNvGrpSpPr/>
              <p:nvPr/>
            </p:nvGrpSpPr>
            <p:grpSpPr>
              <a:xfrm>
                <a:off x="2042227" y="2998016"/>
                <a:ext cx="1163807" cy="220179"/>
                <a:chOff x="1763688" y="5491544"/>
                <a:chExt cx="2808312" cy="601752"/>
              </a:xfrm>
            </p:grpSpPr>
            <p:sp>
              <p:nvSpPr>
                <p:cNvPr id="37" name="AutoShape 126"/>
                <p:cNvSpPr>
                  <a:spLocks noChangeArrowheads="1"/>
                </p:cNvSpPr>
                <p:nvPr/>
              </p:nvSpPr>
              <p:spPr bwMode="auto">
                <a:xfrm rot="10800000">
                  <a:off x="2845532" y="5491544"/>
                  <a:ext cx="570961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38" name="AutoShape 127"/>
                <p:cNvSpPr>
                  <a:spLocks noChangeArrowheads="1"/>
                </p:cNvSpPr>
                <p:nvPr/>
              </p:nvSpPr>
              <p:spPr bwMode="auto">
                <a:xfrm rot="10800000">
                  <a:off x="4001039" y="5752303"/>
                  <a:ext cx="570961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39" name="AutoShape 128"/>
                <p:cNvSpPr>
                  <a:spLocks noChangeArrowheads="1"/>
                </p:cNvSpPr>
                <p:nvPr/>
              </p:nvSpPr>
              <p:spPr bwMode="auto">
                <a:xfrm rot="10800000">
                  <a:off x="1763688" y="5752303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 b="0" i="0"/>
                </a:p>
              </p:txBody>
            </p:sp>
            <p:sp>
              <p:nvSpPr>
                <p:cNvPr id="40" name="AutoShape 129"/>
                <p:cNvSpPr>
                  <a:spLocks noChangeArrowheads="1"/>
                </p:cNvSpPr>
                <p:nvPr/>
              </p:nvSpPr>
              <p:spPr bwMode="auto">
                <a:xfrm rot="10800000">
                  <a:off x="2813666" y="5987273"/>
                  <a:ext cx="570961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1" name="AutoShape 130"/>
                <p:cNvSpPr>
                  <a:spLocks noChangeArrowheads="1"/>
                </p:cNvSpPr>
                <p:nvPr/>
              </p:nvSpPr>
              <p:spPr bwMode="auto">
                <a:xfrm rot="10800000">
                  <a:off x="3328857" y="5947156"/>
                  <a:ext cx="570961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2" name="AutoShape 131"/>
                <p:cNvSpPr>
                  <a:spLocks noChangeArrowheads="1"/>
                </p:cNvSpPr>
                <p:nvPr/>
              </p:nvSpPr>
              <p:spPr bwMode="auto">
                <a:xfrm rot="10800000">
                  <a:off x="3809528" y="5858326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3" name="AutoShape 132"/>
                <p:cNvSpPr>
                  <a:spLocks noChangeArrowheads="1"/>
                </p:cNvSpPr>
                <p:nvPr/>
              </p:nvSpPr>
              <p:spPr bwMode="auto">
                <a:xfrm rot="10800000">
                  <a:off x="3777660" y="5662040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4" name="AutoShape 133"/>
                <p:cNvSpPr>
                  <a:spLocks noChangeArrowheads="1"/>
                </p:cNvSpPr>
                <p:nvPr/>
              </p:nvSpPr>
              <p:spPr bwMode="auto">
                <a:xfrm rot="10800000">
                  <a:off x="3416493" y="5556017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5" name="AutoShape 134"/>
                <p:cNvSpPr>
                  <a:spLocks noChangeArrowheads="1"/>
                </p:cNvSpPr>
                <p:nvPr/>
              </p:nvSpPr>
              <p:spPr bwMode="auto">
                <a:xfrm rot="10800000">
                  <a:off x="2332997" y="5556017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6" name="AutoShape 135"/>
                <p:cNvSpPr>
                  <a:spLocks noChangeArrowheads="1"/>
                </p:cNvSpPr>
                <p:nvPr/>
              </p:nvSpPr>
              <p:spPr bwMode="auto">
                <a:xfrm rot="10800000">
                  <a:off x="1971830" y="5621923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7" name="AutoShape 136"/>
                <p:cNvSpPr>
                  <a:spLocks noChangeArrowheads="1"/>
                </p:cNvSpPr>
                <p:nvPr/>
              </p:nvSpPr>
              <p:spPr bwMode="auto">
                <a:xfrm rot="10800000">
                  <a:off x="1979712" y="5877272"/>
                  <a:ext cx="570961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8" name="AutoShape 137"/>
                <p:cNvSpPr>
                  <a:spLocks noChangeArrowheads="1"/>
                </p:cNvSpPr>
                <p:nvPr/>
              </p:nvSpPr>
              <p:spPr bwMode="auto">
                <a:xfrm rot="10800000">
                  <a:off x="2332997" y="5947156"/>
                  <a:ext cx="570959" cy="106023"/>
                </a:xfrm>
                <a:prstGeom prst="diamond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</p:grpSp>
        </p:grpSp>
        <p:grpSp>
          <p:nvGrpSpPr>
            <p:cNvPr id="49" name="Group 48"/>
            <p:cNvGrpSpPr/>
            <p:nvPr/>
          </p:nvGrpSpPr>
          <p:grpSpPr>
            <a:xfrm>
              <a:off x="1907704" y="2348879"/>
              <a:ext cx="560033" cy="144017"/>
              <a:chOff x="4592143" y="3513035"/>
              <a:chExt cx="1279885" cy="278154"/>
            </a:xfrm>
          </p:grpSpPr>
          <p:cxnSp>
            <p:nvCxnSpPr>
              <p:cNvPr id="50" name="Straight Connector 49"/>
              <p:cNvCxnSpPr/>
              <p:nvPr/>
            </p:nvCxnSpPr>
            <p:spPr>
              <a:xfrm flipV="1">
                <a:off x="4953940" y="3513035"/>
                <a:ext cx="325718" cy="25564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V="1">
                <a:off x="5259407" y="3513035"/>
                <a:ext cx="20250" cy="27815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H="1" flipV="1">
                <a:off x="5279658" y="3572525"/>
                <a:ext cx="307155" cy="19615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H="1" flipV="1">
                <a:off x="5279658" y="3513035"/>
                <a:ext cx="362847" cy="9566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5642505" y="3608701"/>
                <a:ext cx="68352" cy="13988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V="1">
                <a:off x="5642505" y="3608700"/>
                <a:ext cx="229523" cy="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5642505" y="3608701"/>
                <a:ext cx="190058" cy="8039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V="1">
                <a:off x="4905841" y="3513035"/>
                <a:ext cx="373817" cy="10290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V="1">
                <a:off x="4592143" y="3617232"/>
                <a:ext cx="320958" cy="4211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H="1">
                <a:off x="4729427" y="3608701"/>
                <a:ext cx="224513" cy="120767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/>
            <p:cNvGrpSpPr/>
            <p:nvPr/>
          </p:nvGrpSpPr>
          <p:grpSpPr>
            <a:xfrm>
              <a:off x="1835696" y="2564904"/>
              <a:ext cx="720080" cy="144017"/>
              <a:chOff x="4592143" y="3513035"/>
              <a:chExt cx="1279885" cy="278154"/>
            </a:xfrm>
          </p:grpSpPr>
          <p:cxnSp>
            <p:nvCxnSpPr>
              <p:cNvPr id="61" name="Straight Connector 60"/>
              <p:cNvCxnSpPr/>
              <p:nvPr/>
            </p:nvCxnSpPr>
            <p:spPr>
              <a:xfrm flipV="1">
                <a:off x="4953940" y="3513035"/>
                <a:ext cx="325718" cy="25564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V="1">
                <a:off x="5259407" y="3513035"/>
                <a:ext cx="20250" cy="27815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H="1" flipV="1">
                <a:off x="5279658" y="3572525"/>
                <a:ext cx="307155" cy="19615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flipH="1" flipV="1">
                <a:off x="5279658" y="3513035"/>
                <a:ext cx="362847" cy="9566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5642505" y="3608701"/>
                <a:ext cx="68352" cy="13988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flipV="1">
                <a:off x="5642505" y="3608700"/>
                <a:ext cx="229523" cy="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5642505" y="3608701"/>
                <a:ext cx="190058" cy="8039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V="1">
                <a:off x="4905841" y="3513035"/>
                <a:ext cx="373817" cy="10290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4592143" y="3617232"/>
                <a:ext cx="320958" cy="4211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flipH="1">
                <a:off x="4729427" y="3608701"/>
                <a:ext cx="224513" cy="120767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/>
            <p:cNvGrpSpPr/>
            <p:nvPr/>
          </p:nvGrpSpPr>
          <p:grpSpPr>
            <a:xfrm>
              <a:off x="1763688" y="2852935"/>
              <a:ext cx="560033" cy="144017"/>
              <a:chOff x="4592143" y="3513035"/>
              <a:chExt cx="1279885" cy="278154"/>
            </a:xfrm>
          </p:grpSpPr>
          <p:cxnSp>
            <p:nvCxnSpPr>
              <p:cNvPr id="72" name="Straight Connector 71"/>
              <p:cNvCxnSpPr/>
              <p:nvPr/>
            </p:nvCxnSpPr>
            <p:spPr>
              <a:xfrm flipV="1">
                <a:off x="4953940" y="3513035"/>
                <a:ext cx="325718" cy="25564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flipV="1">
                <a:off x="5259407" y="3513035"/>
                <a:ext cx="20250" cy="27815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H="1" flipV="1">
                <a:off x="5279658" y="3572525"/>
                <a:ext cx="307155" cy="19615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flipH="1" flipV="1">
                <a:off x="5279658" y="3513035"/>
                <a:ext cx="362847" cy="9566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5642505" y="3608701"/>
                <a:ext cx="68352" cy="13988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V="1">
                <a:off x="5642505" y="3608700"/>
                <a:ext cx="229523" cy="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5642505" y="3608701"/>
                <a:ext cx="190058" cy="8039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flipV="1">
                <a:off x="4905841" y="3513035"/>
                <a:ext cx="373817" cy="10290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V="1">
                <a:off x="4592143" y="3617232"/>
                <a:ext cx="320958" cy="4211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>
                <a:off x="4729427" y="3608701"/>
                <a:ext cx="224513" cy="120767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81"/>
            <p:cNvGrpSpPr/>
            <p:nvPr/>
          </p:nvGrpSpPr>
          <p:grpSpPr>
            <a:xfrm>
              <a:off x="2283775" y="2852936"/>
              <a:ext cx="560033" cy="144017"/>
              <a:chOff x="4592143" y="3513035"/>
              <a:chExt cx="1279885" cy="278154"/>
            </a:xfrm>
          </p:grpSpPr>
          <p:cxnSp>
            <p:nvCxnSpPr>
              <p:cNvPr id="83" name="Straight Connector 82"/>
              <p:cNvCxnSpPr/>
              <p:nvPr/>
            </p:nvCxnSpPr>
            <p:spPr>
              <a:xfrm flipV="1">
                <a:off x="4953940" y="3513035"/>
                <a:ext cx="325718" cy="25564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 flipV="1">
                <a:off x="5259407" y="3513035"/>
                <a:ext cx="20250" cy="27815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 flipH="1" flipV="1">
                <a:off x="5279658" y="3572525"/>
                <a:ext cx="307155" cy="19615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flipH="1" flipV="1">
                <a:off x="5279658" y="3513035"/>
                <a:ext cx="362847" cy="9566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5642505" y="3608701"/>
                <a:ext cx="68352" cy="13988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flipV="1">
                <a:off x="5642505" y="3608700"/>
                <a:ext cx="229523" cy="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5642505" y="3608701"/>
                <a:ext cx="190058" cy="8039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 flipV="1">
                <a:off x="4905841" y="3513035"/>
                <a:ext cx="373817" cy="10290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V="1">
                <a:off x="4592143" y="3617232"/>
                <a:ext cx="320958" cy="4211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H="1">
                <a:off x="4729427" y="3608701"/>
                <a:ext cx="224513" cy="120767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Group 92"/>
            <p:cNvGrpSpPr/>
            <p:nvPr/>
          </p:nvGrpSpPr>
          <p:grpSpPr>
            <a:xfrm>
              <a:off x="1907704" y="3140967"/>
              <a:ext cx="560033" cy="144017"/>
              <a:chOff x="4592143" y="3513035"/>
              <a:chExt cx="1279885" cy="278154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 flipV="1">
                <a:off x="4953940" y="3513035"/>
                <a:ext cx="325718" cy="25564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V="1">
                <a:off x="5259407" y="3513035"/>
                <a:ext cx="20250" cy="27815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 flipV="1">
                <a:off x="5279658" y="3572525"/>
                <a:ext cx="307155" cy="19615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H="1" flipV="1">
                <a:off x="5279658" y="3513035"/>
                <a:ext cx="362847" cy="9566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5642505" y="3608701"/>
                <a:ext cx="68352" cy="13988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 flipV="1">
                <a:off x="5642505" y="3608700"/>
                <a:ext cx="229523" cy="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5642505" y="3608701"/>
                <a:ext cx="190058" cy="8039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flipV="1">
                <a:off x="4905841" y="3513035"/>
                <a:ext cx="373817" cy="10290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flipV="1">
                <a:off x="4592143" y="3617232"/>
                <a:ext cx="320958" cy="4211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flipH="1">
                <a:off x="4729427" y="3608701"/>
                <a:ext cx="224513" cy="120767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Group 103"/>
            <p:cNvGrpSpPr/>
            <p:nvPr/>
          </p:nvGrpSpPr>
          <p:grpSpPr>
            <a:xfrm>
              <a:off x="1995743" y="3356991"/>
              <a:ext cx="560033" cy="144017"/>
              <a:chOff x="4592143" y="3513035"/>
              <a:chExt cx="1279885" cy="278154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 flipV="1">
                <a:off x="4953940" y="3513035"/>
                <a:ext cx="325718" cy="25564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 flipV="1">
                <a:off x="5259407" y="3513035"/>
                <a:ext cx="20250" cy="27815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flipH="1" flipV="1">
                <a:off x="5279658" y="3572525"/>
                <a:ext cx="307155" cy="19615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flipH="1" flipV="1">
                <a:off x="5279658" y="3513035"/>
                <a:ext cx="362847" cy="9566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5642505" y="3608701"/>
                <a:ext cx="68352" cy="13988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 flipV="1">
                <a:off x="5642505" y="3608700"/>
                <a:ext cx="229523" cy="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5642505" y="3608701"/>
                <a:ext cx="190058" cy="8039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 flipV="1">
                <a:off x="4905841" y="3513035"/>
                <a:ext cx="373817" cy="10290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 flipV="1">
                <a:off x="4592143" y="3617232"/>
                <a:ext cx="320958" cy="4211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 flipH="1">
                <a:off x="4729427" y="3608701"/>
                <a:ext cx="224513" cy="120767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5" name="Oval 114"/>
            <p:cNvSpPr/>
            <p:nvPr/>
          </p:nvSpPr>
          <p:spPr>
            <a:xfrm flipV="1">
              <a:off x="1910328" y="1768482"/>
              <a:ext cx="645448" cy="159750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1979712" y="1712208"/>
              <a:ext cx="455475" cy="251039"/>
              <a:chOff x="6729420" y="1964903"/>
              <a:chExt cx="743189" cy="437328"/>
            </a:xfrm>
          </p:grpSpPr>
          <p:sp>
            <p:nvSpPr>
              <p:cNvPr id="118" name="Oval 117"/>
              <p:cNvSpPr/>
              <p:nvPr/>
            </p:nvSpPr>
            <p:spPr>
              <a:xfrm rot="19555839">
                <a:off x="7020440" y="1964903"/>
                <a:ext cx="184274" cy="43204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19" name="Oval 118"/>
              <p:cNvSpPr/>
              <p:nvPr/>
            </p:nvSpPr>
            <p:spPr>
              <a:xfrm rot="4500000">
                <a:off x="7036886" y="1827138"/>
                <a:ext cx="117885" cy="73281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20" name="Oval 119"/>
              <p:cNvSpPr/>
              <p:nvPr/>
            </p:nvSpPr>
            <p:spPr>
              <a:xfrm rot="17100000" flipV="1">
                <a:off x="7038950" y="1814420"/>
                <a:ext cx="134500" cy="73281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21" name="Oval 120"/>
              <p:cNvSpPr/>
              <p:nvPr/>
            </p:nvSpPr>
            <p:spPr>
              <a:xfrm rot="2135098" flipH="1">
                <a:off x="7019281" y="1970183"/>
                <a:ext cx="184274" cy="43204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2123728" y="3140968"/>
              <a:ext cx="560033" cy="144017"/>
              <a:chOff x="4592143" y="3513035"/>
              <a:chExt cx="1279885" cy="278154"/>
            </a:xfrm>
          </p:grpSpPr>
          <p:cxnSp>
            <p:nvCxnSpPr>
              <p:cNvPr id="123" name="Straight Connector 122"/>
              <p:cNvCxnSpPr/>
              <p:nvPr/>
            </p:nvCxnSpPr>
            <p:spPr>
              <a:xfrm flipV="1">
                <a:off x="4953940" y="3513035"/>
                <a:ext cx="325718" cy="25564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 flipV="1">
                <a:off x="5259407" y="3513035"/>
                <a:ext cx="20250" cy="27815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 flipH="1" flipV="1">
                <a:off x="5279658" y="3572525"/>
                <a:ext cx="307155" cy="19615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 flipH="1" flipV="1">
                <a:off x="5279658" y="3513035"/>
                <a:ext cx="362847" cy="9566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>
                <a:off x="5642505" y="3608701"/>
                <a:ext cx="68352" cy="13988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 flipV="1">
                <a:off x="5642505" y="3608700"/>
                <a:ext cx="229523" cy="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>
                <a:off x="5642505" y="3608701"/>
                <a:ext cx="190058" cy="8039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flipV="1">
                <a:off x="4905841" y="3513035"/>
                <a:ext cx="373817" cy="10290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 flipV="1">
                <a:off x="4592143" y="3617232"/>
                <a:ext cx="320958" cy="4211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flipH="1">
                <a:off x="4729427" y="3608701"/>
                <a:ext cx="224513" cy="120767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3" name="TextBox 132"/>
          <p:cNvSpPr txBox="1"/>
          <p:nvPr/>
        </p:nvSpPr>
        <p:spPr>
          <a:xfrm>
            <a:off x="-36512" y="2487453"/>
            <a:ext cx="1619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Firstly, this linear “1.0” type system is basically </a:t>
            </a:r>
            <a:r>
              <a:rPr lang="en-GB" sz="1600" dirty="0"/>
              <a:t>hierarchical, mechanical &amp; </a:t>
            </a:r>
            <a:r>
              <a:rPr lang="en-GB" sz="1600" dirty="0" smtClean="0"/>
              <a:t>predictable</a:t>
            </a:r>
            <a:endParaRPr lang="en-GB" sz="1600" dirty="0"/>
          </a:p>
        </p:txBody>
      </p:sp>
      <p:sp>
        <p:nvSpPr>
          <p:cNvPr id="135" name="TextBox 134"/>
          <p:cNvSpPr txBox="1"/>
          <p:nvPr/>
        </p:nvSpPr>
        <p:spPr>
          <a:xfrm>
            <a:off x="3131840" y="2852936"/>
            <a:ext cx="15841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Each domain layer is organized, according to a more or less fixed design.</a:t>
            </a:r>
            <a:endParaRPr lang="en-GB" sz="1600" dirty="0"/>
          </a:p>
        </p:txBody>
      </p:sp>
      <p:pic>
        <p:nvPicPr>
          <p:cNvPr id="2050" name="Picture 2" descr="G:\DESKTOP - 21-09-15\NEW\img33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925" t="3191" r="27925" b="70018"/>
          <a:stretch/>
        </p:blipFill>
        <p:spPr bwMode="auto">
          <a:xfrm>
            <a:off x="5148063" y="1994480"/>
            <a:ext cx="3303433" cy="3162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/>
          <p:cNvSpPr/>
          <p:nvPr/>
        </p:nvSpPr>
        <p:spPr>
          <a:xfrm>
            <a:off x="-108520" y="600943"/>
            <a:ext cx="9252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1400" i="1" dirty="0" smtClean="0">
                <a:latin typeface="+mj-lt"/>
              </a:rPr>
              <a:t>Synergy mapping explores the more </a:t>
            </a:r>
            <a:r>
              <a:rPr lang="en-GB" altLang="en-US" sz="1400" b="1" i="1" dirty="0" smtClean="0">
                <a:latin typeface="+mj-lt"/>
              </a:rPr>
              <a:t>‘emergent’ </a:t>
            </a:r>
            <a:r>
              <a:rPr lang="en-GB" altLang="en-US" sz="1400" i="1" dirty="0" smtClean="0">
                <a:latin typeface="+mj-lt"/>
              </a:rPr>
              <a:t>kinds of thinking:  changes to the whole are greater than the parts.</a:t>
            </a:r>
          </a:p>
        </p:txBody>
      </p:sp>
      <p:sp>
        <p:nvSpPr>
          <p:cNvPr id="143" name="AutoShape 11"/>
          <p:cNvSpPr>
            <a:spLocks noChangeArrowheads="1"/>
          </p:cNvSpPr>
          <p:nvPr/>
        </p:nvSpPr>
        <p:spPr bwMode="auto">
          <a:xfrm>
            <a:off x="6876256" y="1844824"/>
            <a:ext cx="2247477" cy="476726"/>
          </a:xfrm>
          <a:prstGeom prst="wedgeRoundRectCallout">
            <a:avLst>
              <a:gd name="adj1" fmla="val -62440"/>
              <a:gd name="adj2" fmla="val 3399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the director / boss / general is in charge</a:t>
            </a:r>
          </a:p>
        </p:txBody>
      </p:sp>
      <p:sp>
        <p:nvSpPr>
          <p:cNvPr id="144" name="AutoShape 11"/>
          <p:cNvSpPr>
            <a:spLocks noChangeArrowheads="1"/>
          </p:cNvSpPr>
          <p:nvPr/>
        </p:nvSpPr>
        <p:spPr bwMode="auto">
          <a:xfrm>
            <a:off x="7236296" y="2420888"/>
            <a:ext cx="1846825" cy="476726"/>
          </a:xfrm>
          <a:prstGeom prst="wedgeRoundRectCallout">
            <a:avLst>
              <a:gd name="adj1" fmla="val -61726"/>
              <a:gd name="adj2" fmla="val 367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the filing systems look well organized</a:t>
            </a:r>
          </a:p>
        </p:txBody>
      </p:sp>
      <p:sp>
        <p:nvSpPr>
          <p:cNvPr id="145" name="AutoShape 11"/>
          <p:cNvSpPr>
            <a:spLocks noChangeArrowheads="1"/>
          </p:cNvSpPr>
          <p:nvPr/>
        </p:nvSpPr>
        <p:spPr bwMode="auto">
          <a:xfrm>
            <a:off x="7020272" y="2954768"/>
            <a:ext cx="2134857" cy="715089"/>
          </a:xfrm>
          <a:prstGeom prst="wedgeRoundRectCallout">
            <a:avLst>
              <a:gd name="adj1" fmla="val -61726"/>
              <a:gd name="adj2" fmla="val 2859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The workers seem to be productive… what could possibly go wrong?</a:t>
            </a:r>
          </a:p>
        </p:txBody>
      </p:sp>
      <p:sp>
        <p:nvSpPr>
          <p:cNvPr id="146" name="AutoShape 11"/>
          <p:cNvSpPr>
            <a:spLocks noChangeArrowheads="1"/>
          </p:cNvSpPr>
          <p:nvPr/>
        </p:nvSpPr>
        <p:spPr bwMode="auto">
          <a:xfrm>
            <a:off x="6372200" y="4658127"/>
            <a:ext cx="2713035" cy="715089"/>
          </a:xfrm>
          <a:prstGeom prst="wedgeRoundRectCallout">
            <a:avLst>
              <a:gd name="adj1" fmla="val 15238"/>
              <a:gd name="adj2" fmla="val -7624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This city might look 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CLEVER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… but it’s about as stupid as a machine with just one function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0" y="4471958"/>
            <a:ext cx="5580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crystal ball shows a functional system, with image of a large &amp; complex </a:t>
            </a:r>
            <a:r>
              <a:rPr lang="en-GB" sz="1600" b="1" i="1" dirty="0" smtClean="0"/>
              <a:t>machine</a:t>
            </a:r>
            <a:r>
              <a:rPr lang="en-GB" sz="1600" dirty="0" smtClean="0"/>
              <a:t>.  A successful ‘1.0’ type city might be stupid or </a:t>
            </a:r>
            <a:r>
              <a:rPr lang="en-GB" sz="1600" b="1" i="1" dirty="0" smtClean="0"/>
              <a:t>‘CLEVER’</a:t>
            </a:r>
            <a:r>
              <a:rPr lang="en-GB" sz="1600" dirty="0" smtClean="0"/>
              <a:t>…. but can’t adapt or evolve for new challenges.</a:t>
            </a:r>
            <a:endParaRPr lang="en-GB" sz="1600" dirty="0"/>
          </a:p>
        </p:txBody>
      </p:sp>
    </p:spTree>
    <p:extLst>
      <p:ext uri="{BB962C8B-B14F-4D97-AF65-F5344CB8AC3E}">
        <p14:creationId xmlns="" xmlns:p14="http://schemas.microsoft.com/office/powerpoint/2010/main" val="33665085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4" grpId="0" animBg="1"/>
      <p:bldP spid="145" grpId="0" animBg="1"/>
      <p:bldP spid="14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2" descr="G:\DESKTOP - 21-09-15\NEW\img33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925" t="32682" r="27925" b="41769"/>
          <a:stretch/>
        </p:blipFill>
        <p:spPr bwMode="auto">
          <a:xfrm>
            <a:off x="5220072" y="920457"/>
            <a:ext cx="3477488" cy="3666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75656" y="578505"/>
            <a:ext cx="6192688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000" b="1" i="1" dirty="0" smtClean="0">
                <a:solidFill>
                  <a:schemeClr val="tx2">
                    <a:lumMod val="50000"/>
                  </a:schemeClr>
                </a:solidFill>
              </a:rPr>
              <a:t>EVOLUTIONARY  / ‘SMART’ SYSTEMS : (“2.0</a:t>
            </a:r>
            <a:r>
              <a:rPr lang="en-GB" sz="2000" b="1" i="1" dirty="0">
                <a:solidFill>
                  <a:schemeClr val="tx2">
                    <a:lumMod val="50000"/>
                  </a:schemeClr>
                </a:solidFill>
              </a:rPr>
              <a:t>”)</a:t>
            </a:r>
          </a:p>
        </p:txBody>
      </p:sp>
      <p:sp>
        <p:nvSpPr>
          <p:cNvPr id="4" name="Rectangle 3"/>
          <p:cNvSpPr/>
          <p:nvPr/>
        </p:nvSpPr>
        <p:spPr>
          <a:xfrm>
            <a:off x="1" y="578505"/>
            <a:ext cx="971599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4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  </a:t>
            </a:r>
            <a:endParaRPr lang="en-GB" sz="4800" b="1" i="1" dirty="0">
              <a:solidFill>
                <a:schemeClr val="accent1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445316" y="2182952"/>
            <a:ext cx="1621290" cy="1621288"/>
            <a:chOff x="1907704" y="2669277"/>
            <a:chExt cx="1412996" cy="1412994"/>
          </a:xfrm>
        </p:grpSpPr>
        <p:sp>
          <p:nvSpPr>
            <p:cNvPr id="50" name="Oval 49"/>
            <p:cNvSpPr/>
            <p:nvPr/>
          </p:nvSpPr>
          <p:spPr>
            <a:xfrm>
              <a:off x="1907704" y="2669277"/>
              <a:ext cx="1412996" cy="1412994"/>
            </a:xfrm>
            <a:prstGeom prst="ellips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" name="Oval 50"/>
            <p:cNvSpPr/>
            <p:nvPr/>
          </p:nvSpPr>
          <p:spPr>
            <a:xfrm>
              <a:off x="1907704" y="3239033"/>
              <a:ext cx="1412996" cy="277829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" name="Oval 51"/>
            <p:cNvSpPr/>
            <p:nvPr/>
          </p:nvSpPr>
          <p:spPr>
            <a:xfrm>
              <a:off x="1971746" y="2987239"/>
              <a:ext cx="1280584" cy="251794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3" name="Oval 52"/>
            <p:cNvSpPr/>
            <p:nvPr/>
          </p:nvSpPr>
          <p:spPr>
            <a:xfrm flipV="1">
              <a:off x="2135607" y="2783228"/>
              <a:ext cx="938728" cy="205112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4" name="Oval 53"/>
            <p:cNvSpPr/>
            <p:nvPr/>
          </p:nvSpPr>
          <p:spPr>
            <a:xfrm>
              <a:off x="1976075" y="3534204"/>
              <a:ext cx="1280584" cy="251794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5" name="Oval 54"/>
            <p:cNvSpPr/>
            <p:nvPr/>
          </p:nvSpPr>
          <p:spPr>
            <a:xfrm flipV="1">
              <a:off x="2135607" y="3785998"/>
              <a:ext cx="938728" cy="205112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1955094" y="3363507"/>
              <a:ext cx="220903" cy="455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57" name="Oval 18"/>
            <p:cNvSpPr>
              <a:spLocks noChangeArrowheads="1"/>
            </p:cNvSpPr>
            <p:nvPr/>
          </p:nvSpPr>
          <p:spPr bwMode="auto">
            <a:xfrm>
              <a:off x="3050770" y="3363507"/>
              <a:ext cx="219640" cy="455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58" name="Oval 19"/>
            <p:cNvSpPr>
              <a:spLocks noChangeArrowheads="1"/>
            </p:cNvSpPr>
            <p:nvPr/>
          </p:nvSpPr>
          <p:spPr bwMode="auto">
            <a:xfrm>
              <a:off x="2771802" y="3272212"/>
              <a:ext cx="220903" cy="4520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59" name="Oval 20"/>
            <p:cNvSpPr>
              <a:spLocks noChangeArrowheads="1"/>
            </p:cNvSpPr>
            <p:nvPr/>
          </p:nvSpPr>
          <p:spPr bwMode="auto">
            <a:xfrm>
              <a:off x="2258676" y="3272212"/>
              <a:ext cx="220903" cy="4520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0" name="Oval 21"/>
            <p:cNvSpPr>
              <a:spLocks noChangeArrowheads="1"/>
            </p:cNvSpPr>
            <p:nvPr/>
          </p:nvSpPr>
          <p:spPr bwMode="auto">
            <a:xfrm>
              <a:off x="2304751" y="3454803"/>
              <a:ext cx="221533" cy="455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1" name="Oval 22"/>
            <p:cNvSpPr>
              <a:spLocks noChangeArrowheads="1"/>
            </p:cNvSpPr>
            <p:nvPr/>
          </p:nvSpPr>
          <p:spPr bwMode="auto">
            <a:xfrm>
              <a:off x="2771802" y="3454803"/>
              <a:ext cx="220903" cy="455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2" name="Oval 53"/>
            <p:cNvSpPr>
              <a:spLocks noChangeArrowheads="1"/>
            </p:cNvSpPr>
            <p:nvPr/>
          </p:nvSpPr>
          <p:spPr bwMode="auto">
            <a:xfrm>
              <a:off x="2059232" y="3316530"/>
              <a:ext cx="220903" cy="4520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3" name="Oval 54"/>
            <p:cNvSpPr>
              <a:spLocks noChangeArrowheads="1"/>
            </p:cNvSpPr>
            <p:nvPr/>
          </p:nvSpPr>
          <p:spPr bwMode="auto">
            <a:xfrm>
              <a:off x="2068070" y="3418463"/>
              <a:ext cx="221533" cy="455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4" name="Oval 55"/>
            <p:cNvSpPr>
              <a:spLocks noChangeArrowheads="1"/>
            </p:cNvSpPr>
            <p:nvPr/>
          </p:nvSpPr>
          <p:spPr bwMode="auto">
            <a:xfrm>
              <a:off x="2538907" y="3464553"/>
              <a:ext cx="220903" cy="455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5" name="Oval 56"/>
            <p:cNvSpPr>
              <a:spLocks noChangeArrowheads="1"/>
            </p:cNvSpPr>
            <p:nvPr/>
          </p:nvSpPr>
          <p:spPr bwMode="auto">
            <a:xfrm>
              <a:off x="2526284" y="3258621"/>
              <a:ext cx="220903" cy="4520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6" name="Oval 57"/>
            <p:cNvSpPr>
              <a:spLocks noChangeArrowheads="1"/>
            </p:cNvSpPr>
            <p:nvPr/>
          </p:nvSpPr>
          <p:spPr bwMode="auto">
            <a:xfrm>
              <a:off x="2934638" y="3316530"/>
              <a:ext cx="221533" cy="4520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7" name="Oval 58"/>
            <p:cNvSpPr>
              <a:spLocks noChangeArrowheads="1"/>
            </p:cNvSpPr>
            <p:nvPr/>
          </p:nvSpPr>
          <p:spPr bwMode="auto">
            <a:xfrm>
              <a:off x="2946630" y="3419053"/>
              <a:ext cx="220903" cy="455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8" name="AutoShape 126"/>
            <p:cNvSpPr>
              <a:spLocks noChangeArrowheads="1"/>
            </p:cNvSpPr>
            <p:nvPr/>
          </p:nvSpPr>
          <p:spPr bwMode="auto">
            <a:xfrm rot="10800000">
              <a:off x="2492027" y="3541709"/>
              <a:ext cx="236615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69" name="AutoShape 127"/>
            <p:cNvSpPr>
              <a:spLocks noChangeArrowheads="1"/>
            </p:cNvSpPr>
            <p:nvPr/>
          </p:nvSpPr>
          <p:spPr bwMode="auto">
            <a:xfrm rot="10800000">
              <a:off x="2970887" y="3637120"/>
              <a:ext cx="236615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0" name="AutoShape 128"/>
            <p:cNvSpPr>
              <a:spLocks noChangeArrowheads="1"/>
            </p:cNvSpPr>
            <p:nvPr/>
          </p:nvSpPr>
          <p:spPr bwMode="auto">
            <a:xfrm rot="10800000">
              <a:off x="2043694" y="3637120"/>
              <a:ext cx="236614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 b="0" i="0"/>
            </a:p>
          </p:txBody>
        </p:sp>
        <p:sp>
          <p:nvSpPr>
            <p:cNvPr id="71" name="AutoShape 129"/>
            <p:cNvSpPr>
              <a:spLocks noChangeArrowheads="1"/>
            </p:cNvSpPr>
            <p:nvPr/>
          </p:nvSpPr>
          <p:spPr bwMode="auto">
            <a:xfrm rot="10800000">
              <a:off x="2478821" y="3723095"/>
              <a:ext cx="236615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2" name="AutoShape 130"/>
            <p:cNvSpPr>
              <a:spLocks noChangeArrowheads="1"/>
            </p:cNvSpPr>
            <p:nvPr/>
          </p:nvSpPr>
          <p:spPr bwMode="auto">
            <a:xfrm rot="10800000">
              <a:off x="2692324" y="3708416"/>
              <a:ext cx="236615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3" name="AutoShape 131"/>
            <p:cNvSpPr>
              <a:spLocks noChangeArrowheads="1"/>
            </p:cNvSpPr>
            <p:nvPr/>
          </p:nvSpPr>
          <p:spPr bwMode="auto">
            <a:xfrm rot="10800000">
              <a:off x="2891521" y="3675914"/>
              <a:ext cx="236614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4" name="AutoShape 132"/>
            <p:cNvSpPr>
              <a:spLocks noChangeArrowheads="1"/>
            </p:cNvSpPr>
            <p:nvPr/>
          </p:nvSpPr>
          <p:spPr bwMode="auto">
            <a:xfrm rot="10800000">
              <a:off x="2878315" y="3604093"/>
              <a:ext cx="236614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5" name="AutoShape 133"/>
            <p:cNvSpPr>
              <a:spLocks noChangeArrowheads="1"/>
            </p:cNvSpPr>
            <p:nvPr/>
          </p:nvSpPr>
          <p:spPr bwMode="auto">
            <a:xfrm rot="10800000">
              <a:off x="2728642" y="3565300"/>
              <a:ext cx="236614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6" name="AutoShape 134"/>
            <p:cNvSpPr>
              <a:spLocks noChangeArrowheads="1"/>
            </p:cNvSpPr>
            <p:nvPr/>
          </p:nvSpPr>
          <p:spPr bwMode="auto">
            <a:xfrm rot="10800000">
              <a:off x="2279624" y="3565300"/>
              <a:ext cx="236614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7" name="AutoShape 135"/>
            <p:cNvSpPr>
              <a:spLocks noChangeArrowheads="1"/>
            </p:cNvSpPr>
            <p:nvPr/>
          </p:nvSpPr>
          <p:spPr bwMode="auto">
            <a:xfrm rot="10800000">
              <a:off x="2129951" y="3589415"/>
              <a:ext cx="236614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8" name="AutoShape 136"/>
            <p:cNvSpPr>
              <a:spLocks noChangeArrowheads="1"/>
            </p:cNvSpPr>
            <p:nvPr/>
          </p:nvSpPr>
          <p:spPr bwMode="auto">
            <a:xfrm rot="10800000">
              <a:off x="2133217" y="3682846"/>
              <a:ext cx="236615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79" name="AutoShape 137"/>
            <p:cNvSpPr>
              <a:spLocks noChangeArrowheads="1"/>
            </p:cNvSpPr>
            <p:nvPr/>
          </p:nvSpPr>
          <p:spPr bwMode="auto">
            <a:xfrm rot="10800000">
              <a:off x="2279624" y="3708416"/>
              <a:ext cx="236614" cy="38794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grpSp>
          <p:nvGrpSpPr>
            <p:cNvPr id="80" name="Group 165"/>
            <p:cNvGrpSpPr/>
            <p:nvPr/>
          </p:nvGrpSpPr>
          <p:grpSpPr>
            <a:xfrm>
              <a:off x="2042227" y="2998016"/>
              <a:ext cx="1163807" cy="220179"/>
              <a:chOff x="1763688" y="5491544"/>
              <a:chExt cx="2808312" cy="601752"/>
            </a:xfrm>
          </p:grpSpPr>
          <p:sp>
            <p:nvSpPr>
              <p:cNvPr id="81" name="AutoShape 126"/>
              <p:cNvSpPr>
                <a:spLocks noChangeArrowheads="1"/>
              </p:cNvSpPr>
              <p:nvPr/>
            </p:nvSpPr>
            <p:spPr bwMode="auto">
              <a:xfrm rot="10800000">
                <a:off x="2845532" y="5491544"/>
                <a:ext cx="570961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82" name="AutoShape 127"/>
              <p:cNvSpPr>
                <a:spLocks noChangeArrowheads="1"/>
              </p:cNvSpPr>
              <p:nvPr/>
            </p:nvSpPr>
            <p:spPr bwMode="auto">
              <a:xfrm rot="10800000">
                <a:off x="4001039" y="5752303"/>
                <a:ext cx="570961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83" name="AutoShape 128"/>
              <p:cNvSpPr>
                <a:spLocks noChangeArrowheads="1"/>
              </p:cNvSpPr>
              <p:nvPr/>
            </p:nvSpPr>
            <p:spPr bwMode="auto">
              <a:xfrm rot="10800000">
                <a:off x="1763688" y="5752303"/>
                <a:ext cx="570959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 b="0" i="0"/>
              </a:p>
            </p:txBody>
          </p:sp>
          <p:sp>
            <p:nvSpPr>
              <p:cNvPr id="84" name="AutoShape 129"/>
              <p:cNvSpPr>
                <a:spLocks noChangeArrowheads="1"/>
              </p:cNvSpPr>
              <p:nvPr/>
            </p:nvSpPr>
            <p:spPr bwMode="auto">
              <a:xfrm rot="10800000">
                <a:off x="2813666" y="5987273"/>
                <a:ext cx="570961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85" name="AutoShape 130"/>
              <p:cNvSpPr>
                <a:spLocks noChangeArrowheads="1"/>
              </p:cNvSpPr>
              <p:nvPr/>
            </p:nvSpPr>
            <p:spPr bwMode="auto">
              <a:xfrm rot="10800000">
                <a:off x="3328857" y="5947156"/>
                <a:ext cx="570961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86" name="AutoShape 131"/>
              <p:cNvSpPr>
                <a:spLocks noChangeArrowheads="1"/>
              </p:cNvSpPr>
              <p:nvPr/>
            </p:nvSpPr>
            <p:spPr bwMode="auto">
              <a:xfrm rot="10800000">
                <a:off x="3809528" y="5858326"/>
                <a:ext cx="570959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87" name="AutoShape 132"/>
              <p:cNvSpPr>
                <a:spLocks noChangeArrowheads="1"/>
              </p:cNvSpPr>
              <p:nvPr/>
            </p:nvSpPr>
            <p:spPr bwMode="auto">
              <a:xfrm rot="10800000">
                <a:off x="3777660" y="5662040"/>
                <a:ext cx="570959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88" name="AutoShape 133"/>
              <p:cNvSpPr>
                <a:spLocks noChangeArrowheads="1"/>
              </p:cNvSpPr>
              <p:nvPr/>
            </p:nvSpPr>
            <p:spPr bwMode="auto">
              <a:xfrm rot="10800000">
                <a:off x="3416493" y="5556017"/>
                <a:ext cx="570959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89" name="AutoShape 134"/>
              <p:cNvSpPr>
                <a:spLocks noChangeArrowheads="1"/>
              </p:cNvSpPr>
              <p:nvPr/>
            </p:nvSpPr>
            <p:spPr bwMode="auto">
              <a:xfrm rot="10800000">
                <a:off x="2332997" y="5556017"/>
                <a:ext cx="570959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90" name="AutoShape 135"/>
              <p:cNvSpPr>
                <a:spLocks noChangeArrowheads="1"/>
              </p:cNvSpPr>
              <p:nvPr/>
            </p:nvSpPr>
            <p:spPr bwMode="auto">
              <a:xfrm rot="10800000">
                <a:off x="1971830" y="5621923"/>
                <a:ext cx="570959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91" name="AutoShape 136"/>
              <p:cNvSpPr>
                <a:spLocks noChangeArrowheads="1"/>
              </p:cNvSpPr>
              <p:nvPr/>
            </p:nvSpPr>
            <p:spPr bwMode="auto">
              <a:xfrm rot="10800000">
                <a:off x="1979712" y="5877272"/>
                <a:ext cx="570961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92" name="AutoShape 137"/>
              <p:cNvSpPr>
                <a:spLocks noChangeArrowheads="1"/>
              </p:cNvSpPr>
              <p:nvPr/>
            </p:nvSpPr>
            <p:spPr bwMode="auto">
              <a:xfrm rot="10800000">
                <a:off x="2332997" y="5947156"/>
                <a:ext cx="570959" cy="106023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</p:grpSp>
      </p:grpSp>
      <p:grpSp>
        <p:nvGrpSpPr>
          <p:cNvPr id="115" name="Group 114"/>
          <p:cNvGrpSpPr/>
          <p:nvPr/>
        </p:nvGrpSpPr>
        <p:grpSpPr>
          <a:xfrm>
            <a:off x="1693185" y="2895386"/>
            <a:ext cx="642589" cy="165247"/>
            <a:chOff x="4592143" y="3513035"/>
            <a:chExt cx="1279885" cy="278154"/>
          </a:xfrm>
        </p:grpSpPr>
        <p:cxnSp>
          <p:nvCxnSpPr>
            <p:cNvPr id="116" name="Straight Connector 115"/>
            <p:cNvCxnSpPr/>
            <p:nvPr/>
          </p:nvCxnSpPr>
          <p:spPr>
            <a:xfrm flipV="1">
              <a:off x="4953940" y="3513035"/>
              <a:ext cx="325718" cy="25564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V="1">
              <a:off x="5259407" y="3513035"/>
              <a:ext cx="20250" cy="27815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H="1" flipV="1">
              <a:off x="5279658" y="3572525"/>
              <a:ext cx="307155" cy="19615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H="1" flipV="1">
              <a:off x="5279658" y="3513035"/>
              <a:ext cx="362847" cy="95666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5642505" y="3608701"/>
              <a:ext cx="68352" cy="13988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V="1">
              <a:off x="5642505" y="3608700"/>
              <a:ext cx="229523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642505" y="3608701"/>
              <a:ext cx="190058" cy="8039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4905841" y="3513035"/>
              <a:ext cx="373817" cy="10290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V="1">
              <a:off x="4592143" y="3617232"/>
              <a:ext cx="320958" cy="4211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H="1">
              <a:off x="4729427" y="3608701"/>
              <a:ext cx="224513" cy="120767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/>
          <p:cNvGrpSpPr/>
          <p:nvPr/>
        </p:nvGrpSpPr>
        <p:grpSpPr>
          <a:xfrm>
            <a:off x="2289939" y="2895387"/>
            <a:ext cx="642589" cy="165247"/>
            <a:chOff x="4592143" y="3513035"/>
            <a:chExt cx="1279885" cy="278154"/>
          </a:xfrm>
        </p:grpSpPr>
        <p:cxnSp>
          <p:nvCxnSpPr>
            <p:cNvPr id="127" name="Straight Connector 126"/>
            <p:cNvCxnSpPr/>
            <p:nvPr/>
          </p:nvCxnSpPr>
          <p:spPr>
            <a:xfrm flipV="1">
              <a:off x="4953940" y="3513035"/>
              <a:ext cx="325718" cy="25564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flipV="1">
              <a:off x="5259407" y="3513035"/>
              <a:ext cx="20250" cy="27815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H="1" flipV="1">
              <a:off x="5279658" y="3572525"/>
              <a:ext cx="307155" cy="19615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H="1" flipV="1">
              <a:off x="5279658" y="3513035"/>
              <a:ext cx="362847" cy="95666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5642505" y="3608701"/>
              <a:ext cx="68352" cy="13988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5642505" y="3608700"/>
              <a:ext cx="229523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5642505" y="3608701"/>
              <a:ext cx="190058" cy="8039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4905841" y="3513035"/>
              <a:ext cx="373817" cy="10290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V="1">
              <a:off x="4592143" y="3617232"/>
              <a:ext cx="320958" cy="4211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>
              <a:off x="4729427" y="3608701"/>
              <a:ext cx="224513" cy="120767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/>
          <p:cNvGrpSpPr/>
          <p:nvPr/>
        </p:nvGrpSpPr>
        <p:grpSpPr>
          <a:xfrm>
            <a:off x="1858430" y="3225878"/>
            <a:ext cx="642589" cy="165247"/>
            <a:chOff x="4592143" y="3513035"/>
            <a:chExt cx="1279885" cy="278154"/>
          </a:xfrm>
        </p:grpSpPr>
        <p:cxnSp>
          <p:nvCxnSpPr>
            <p:cNvPr id="138" name="Straight Connector 137"/>
            <p:cNvCxnSpPr/>
            <p:nvPr/>
          </p:nvCxnSpPr>
          <p:spPr>
            <a:xfrm flipV="1">
              <a:off x="4953940" y="3513035"/>
              <a:ext cx="325718" cy="25564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 flipV="1">
              <a:off x="5259407" y="3513035"/>
              <a:ext cx="20250" cy="27815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flipH="1" flipV="1">
              <a:off x="5279658" y="3572525"/>
              <a:ext cx="307155" cy="19615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H="1" flipV="1">
              <a:off x="5279658" y="3513035"/>
              <a:ext cx="362847" cy="95666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5642505" y="3608701"/>
              <a:ext cx="68352" cy="13988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5642505" y="3608700"/>
              <a:ext cx="229523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5642505" y="3608701"/>
              <a:ext cx="190058" cy="8039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flipV="1">
              <a:off x="4905841" y="3513035"/>
              <a:ext cx="373817" cy="10290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 flipV="1">
              <a:off x="4592143" y="3617232"/>
              <a:ext cx="320958" cy="4211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flipH="1">
              <a:off x="4729427" y="3608701"/>
              <a:ext cx="224513" cy="120767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147"/>
          <p:cNvGrpSpPr/>
          <p:nvPr/>
        </p:nvGrpSpPr>
        <p:grpSpPr>
          <a:xfrm>
            <a:off x="1959448" y="3473747"/>
            <a:ext cx="642589" cy="165247"/>
            <a:chOff x="4592143" y="3513035"/>
            <a:chExt cx="1279885" cy="278154"/>
          </a:xfrm>
        </p:grpSpPr>
        <p:cxnSp>
          <p:nvCxnSpPr>
            <p:cNvPr id="149" name="Straight Connector 148"/>
            <p:cNvCxnSpPr/>
            <p:nvPr/>
          </p:nvCxnSpPr>
          <p:spPr>
            <a:xfrm flipV="1">
              <a:off x="4953940" y="3513035"/>
              <a:ext cx="325718" cy="25564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V="1">
              <a:off x="5259407" y="3513035"/>
              <a:ext cx="20250" cy="27815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H="1" flipV="1">
              <a:off x="5279658" y="3572525"/>
              <a:ext cx="307155" cy="19615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 flipH="1" flipV="1">
              <a:off x="5279658" y="3513035"/>
              <a:ext cx="362847" cy="95666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5642505" y="3608701"/>
              <a:ext cx="68352" cy="13988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V="1">
              <a:off x="5642505" y="3608700"/>
              <a:ext cx="229523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5642505" y="3608701"/>
              <a:ext cx="190058" cy="8039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 flipV="1">
              <a:off x="4905841" y="3513035"/>
              <a:ext cx="373817" cy="10290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V="1">
              <a:off x="4592143" y="3617232"/>
              <a:ext cx="320958" cy="4211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 flipH="1">
              <a:off x="4729427" y="3608701"/>
              <a:ext cx="224513" cy="120767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Group 159"/>
          <p:cNvGrpSpPr/>
          <p:nvPr/>
        </p:nvGrpSpPr>
        <p:grpSpPr>
          <a:xfrm>
            <a:off x="1941053" y="2276850"/>
            <a:ext cx="522618" cy="288045"/>
            <a:chOff x="6729420" y="1964903"/>
            <a:chExt cx="743189" cy="437328"/>
          </a:xfrm>
        </p:grpSpPr>
        <p:sp>
          <p:nvSpPr>
            <p:cNvPr id="161" name="Oval 160"/>
            <p:cNvSpPr/>
            <p:nvPr/>
          </p:nvSpPr>
          <p:spPr>
            <a:xfrm rot="19555839">
              <a:off x="7020440" y="1964903"/>
              <a:ext cx="184274" cy="432048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2" name="Oval 161"/>
            <p:cNvSpPr/>
            <p:nvPr/>
          </p:nvSpPr>
          <p:spPr>
            <a:xfrm rot="4500000">
              <a:off x="7036886" y="1827138"/>
              <a:ext cx="117885" cy="732818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3" name="Oval 162"/>
            <p:cNvSpPr/>
            <p:nvPr/>
          </p:nvSpPr>
          <p:spPr>
            <a:xfrm rot="17100000" flipV="1">
              <a:off x="7038950" y="1814420"/>
              <a:ext cx="134500" cy="732818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4" name="Oval 163"/>
            <p:cNvSpPr/>
            <p:nvPr/>
          </p:nvSpPr>
          <p:spPr>
            <a:xfrm rot="2135098" flipH="1">
              <a:off x="7019281" y="1970183"/>
              <a:ext cx="184274" cy="432048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2106299" y="3225879"/>
            <a:ext cx="642589" cy="165247"/>
            <a:chOff x="4592143" y="3513035"/>
            <a:chExt cx="1279885" cy="278154"/>
          </a:xfrm>
        </p:grpSpPr>
        <p:cxnSp>
          <p:nvCxnSpPr>
            <p:cNvPr id="166" name="Straight Connector 165"/>
            <p:cNvCxnSpPr/>
            <p:nvPr/>
          </p:nvCxnSpPr>
          <p:spPr>
            <a:xfrm flipV="1">
              <a:off x="4953940" y="3513035"/>
              <a:ext cx="325718" cy="25564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V="1">
              <a:off x="5259407" y="3513035"/>
              <a:ext cx="20250" cy="27815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H="1" flipV="1">
              <a:off x="5279658" y="3572525"/>
              <a:ext cx="307155" cy="19615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H="1" flipV="1">
              <a:off x="5279658" y="3513035"/>
              <a:ext cx="362847" cy="95666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>
              <a:off x="5642505" y="3608701"/>
              <a:ext cx="68352" cy="13988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 flipV="1">
              <a:off x="5642505" y="3608700"/>
              <a:ext cx="229523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>
              <a:off x="5642505" y="3608701"/>
              <a:ext cx="190058" cy="8039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flipV="1">
              <a:off x="4905841" y="3513035"/>
              <a:ext cx="373817" cy="10290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V="1">
              <a:off x="4592143" y="3617232"/>
              <a:ext cx="320958" cy="4211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flipH="1">
              <a:off x="4729427" y="3608701"/>
              <a:ext cx="224513" cy="120767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6" name="Arc 175"/>
          <p:cNvSpPr/>
          <p:nvPr/>
        </p:nvSpPr>
        <p:spPr>
          <a:xfrm rot="5400000">
            <a:off x="1982366" y="1449489"/>
            <a:ext cx="660981" cy="743606"/>
          </a:xfrm>
          <a:prstGeom prst="arc">
            <a:avLst>
              <a:gd name="adj1" fmla="val 458244"/>
              <a:gd name="adj2" fmla="val 6769807"/>
            </a:avLst>
          </a:prstGeom>
          <a:ln w="101600">
            <a:solidFill>
              <a:schemeClr val="tx2">
                <a:lumMod val="60000"/>
                <a:lumOff val="4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77" name="Arc 176"/>
          <p:cNvSpPr/>
          <p:nvPr/>
        </p:nvSpPr>
        <p:spPr>
          <a:xfrm rot="16200000">
            <a:off x="1765665" y="3845552"/>
            <a:ext cx="660981" cy="743606"/>
          </a:xfrm>
          <a:prstGeom prst="arc">
            <a:avLst>
              <a:gd name="adj1" fmla="val 458244"/>
              <a:gd name="adj2" fmla="val 6769807"/>
            </a:avLst>
          </a:prstGeom>
          <a:ln w="101600">
            <a:solidFill>
              <a:schemeClr val="tx2">
                <a:lumMod val="60000"/>
                <a:lumOff val="4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78" name="Group 177"/>
          <p:cNvGrpSpPr/>
          <p:nvPr/>
        </p:nvGrpSpPr>
        <p:grpSpPr>
          <a:xfrm>
            <a:off x="1775808" y="2564897"/>
            <a:ext cx="413115" cy="247868"/>
            <a:chOff x="6729420" y="1964903"/>
            <a:chExt cx="743189" cy="437328"/>
          </a:xfrm>
        </p:grpSpPr>
        <p:sp>
          <p:nvSpPr>
            <p:cNvPr id="179" name="Oval 178"/>
            <p:cNvSpPr/>
            <p:nvPr/>
          </p:nvSpPr>
          <p:spPr>
            <a:xfrm rot="19555839">
              <a:off x="7020440" y="1964903"/>
              <a:ext cx="184274" cy="432048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0" name="Oval 179"/>
            <p:cNvSpPr/>
            <p:nvPr/>
          </p:nvSpPr>
          <p:spPr>
            <a:xfrm rot="4500000">
              <a:off x="7036886" y="1827138"/>
              <a:ext cx="117885" cy="732818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1" name="Oval 180"/>
            <p:cNvSpPr/>
            <p:nvPr/>
          </p:nvSpPr>
          <p:spPr>
            <a:xfrm rot="17100000" flipV="1">
              <a:off x="7038950" y="1814420"/>
              <a:ext cx="134500" cy="732818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2" name="Oval 181"/>
            <p:cNvSpPr/>
            <p:nvPr/>
          </p:nvSpPr>
          <p:spPr>
            <a:xfrm rot="2135098" flipH="1">
              <a:off x="7019281" y="1970183"/>
              <a:ext cx="184274" cy="432048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2271545" y="2564897"/>
            <a:ext cx="413115" cy="247868"/>
            <a:chOff x="6729420" y="1964903"/>
            <a:chExt cx="743189" cy="437328"/>
          </a:xfrm>
        </p:grpSpPr>
        <p:sp>
          <p:nvSpPr>
            <p:cNvPr id="184" name="Oval 183"/>
            <p:cNvSpPr/>
            <p:nvPr/>
          </p:nvSpPr>
          <p:spPr>
            <a:xfrm rot="19555839">
              <a:off x="7020440" y="1964903"/>
              <a:ext cx="184274" cy="432048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5" name="Oval 184"/>
            <p:cNvSpPr/>
            <p:nvPr/>
          </p:nvSpPr>
          <p:spPr>
            <a:xfrm rot="4500000">
              <a:off x="7036886" y="1827138"/>
              <a:ext cx="117885" cy="732818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6" name="Oval 185"/>
            <p:cNvSpPr/>
            <p:nvPr/>
          </p:nvSpPr>
          <p:spPr>
            <a:xfrm rot="17100000" flipV="1">
              <a:off x="7038950" y="1814420"/>
              <a:ext cx="134500" cy="732818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7" name="Oval 186"/>
            <p:cNvSpPr/>
            <p:nvPr/>
          </p:nvSpPr>
          <p:spPr>
            <a:xfrm rot="2135098" flipH="1">
              <a:off x="7019281" y="1970183"/>
              <a:ext cx="184274" cy="432048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sp>
        <p:nvSpPr>
          <p:cNvPr id="188" name="Arc 187"/>
          <p:cNvSpPr/>
          <p:nvPr/>
        </p:nvSpPr>
        <p:spPr>
          <a:xfrm rot="3995396">
            <a:off x="1299483" y="2049745"/>
            <a:ext cx="1884952" cy="1923778"/>
          </a:xfrm>
          <a:prstGeom prst="arc">
            <a:avLst>
              <a:gd name="adj1" fmla="val 14216337"/>
              <a:gd name="adj2" fmla="val 18414620"/>
            </a:avLst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89" name="Arc 188"/>
          <p:cNvSpPr/>
          <p:nvPr/>
        </p:nvSpPr>
        <p:spPr>
          <a:xfrm rot="14430585">
            <a:off x="1299483" y="2049745"/>
            <a:ext cx="1884952" cy="1923778"/>
          </a:xfrm>
          <a:prstGeom prst="arc">
            <a:avLst>
              <a:gd name="adj1" fmla="val 14216337"/>
              <a:gd name="adj2" fmla="val 18414620"/>
            </a:avLst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59" name="TextBox 158"/>
          <p:cNvSpPr txBox="1"/>
          <p:nvPr/>
        </p:nvSpPr>
        <p:spPr>
          <a:xfrm>
            <a:off x="-108520" y="4299114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 smtClean="0"/>
              <a:t>‘2.0’ evolutionary change</a:t>
            </a:r>
            <a:r>
              <a:rPr lang="en-GB" sz="1600" i="1" dirty="0" smtClean="0"/>
              <a:t> </a:t>
            </a:r>
            <a:r>
              <a:rPr lang="en-GB" sz="1600" dirty="0" smtClean="0"/>
              <a:t>works in ‘complex adaptive systems’:  a wild west model of </a:t>
            </a:r>
            <a:r>
              <a:rPr lang="en-GB" sz="1600" b="1" i="1" dirty="0" smtClean="0"/>
              <a:t>‘winner-takes-all’ </a:t>
            </a:r>
            <a:r>
              <a:rPr lang="en-GB" sz="1600" dirty="0" smtClean="0"/>
              <a:t>– an image of a </a:t>
            </a:r>
            <a:r>
              <a:rPr lang="en-GB" sz="1600" b="1" i="1" dirty="0" smtClean="0"/>
              <a:t>biological jungle</a:t>
            </a:r>
            <a:r>
              <a:rPr lang="en-GB" sz="1600" dirty="0" smtClean="0"/>
              <a:t>.  A successful ‘2.0’ city would be </a:t>
            </a:r>
            <a:r>
              <a:rPr lang="en-GB" sz="1600" b="1" i="1" dirty="0" smtClean="0"/>
              <a:t>‘SMART’</a:t>
            </a:r>
            <a:r>
              <a:rPr lang="en-GB" sz="1600" dirty="0" smtClean="0"/>
              <a:t>.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-142908" y="1562810"/>
            <a:ext cx="14745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Then we see an emergent system, as in evolutionary biology. Each component adapts, finds / creates niches  &amp; evolves over time</a:t>
            </a:r>
            <a:endParaRPr lang="en-GB" sz="1600" dirty="0"/>
          </a:p>
        </p:txBody>
      </p:sp>
      <p:sp>
        <p:nvSpPr>
          <p:cNvPr id="191" name="TextBox 190"/>
          <p:cNvSpPr txBox="1"/>
          <p:nvPr/>
        </p:nvSpPr>
        <p:spPr>
          <a:xfrm>
            <a:off x="3275856" y="1706826"/>
            <a:ext cx="17209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evolutionary ‘intention’ or ‘design’, or ‘intelligence’ (for human systems) is in a few layers</a:t>
            </a:r>
            <a:endParaRPr lang="en-GB" sz="1600" dirty="0"/>
          </a:p>
        </p:txBody>
      </p:sp>
      <p:sp>
        <p:nvSpPr>
          <p:cNvPr id="193" name="TextBox 192"/>
          <p:cNvSpPr txBox="1"/>
          <p:nvPr/>
        </p:nvSpPr>
        <p:spPr>
          <a:xfrm>
            <a:off x="1187624" y="1040751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Positive value - financial, political </a:t>
            </a:r>
            <a:r>
              <a:rPr lang="en-GB" sz="1600" dirty="0" err="1" smtClean="0"/>
              <a:t>etc</a:t>
            </a:r>
            <a:r>
              <a:rPr lang="en-GB" sz="1600" dirty="0" smtClean="0"/>
              <a:t> – is expropriated by the elite &amp; the super-systems. </a:t>
            </a:r>
            <a:endParaRPr lang="en-GB" sz="1600" dirty="0"/>
          </a:p>
        </p:txBody>
      </p:sp>
      <p:sp>
        <p:nvSpPr>
          <p:cNvPr id="194" name="TextBox 193"/>
          <p:cNvSpPr txBox="1"/>
          <p:nvPr/>
        </p:nvSpPr>
        <p:spPr>
          <a:xfrm>
            <a:off x="2699792" y="3363010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Negative impacts are dumped (‘externalized’) on the vulnerable &amp; the sub-systems. </a:t>
            </a:r>
            <a:endParaRPr lang="en-GB" sz="1600" dirty="0"/>
          </a:p>
        </p:txBody>
      </p:sp>
      <p:sp>
        <p:nvSpPr>
          <p:cNvPr id="197" name="AutoShape 11"/>
          <p:cNvSpPr>
            <a:spLocks noChangeArrowheads="1"/>
          </p:cNvSpPr>
          <p:nvPr/>
        </p:nvSpPr>
        <p:spPr bwMode="auto">
          <a:xfrm>
            <a:off x="7619792" y="3651042"/>
            <a:ext cx="1584176" cy="715089"/>
          </a:xfrm>
          <a:prstGeom prst="wedgeRoundRectCallout">
            <a:avLst>
              <a:gd name="adj1" fmla="val 12716"/>
              <a:gd name="adj2" fmla="val -8558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It’s nature’s way – big fish eat the little fish &amp; so on</a:t>
            </a:r>
          </a:p>
        </p:txBody>
      </p:sp>
      <p:sp>
        <p:nvSpPr>
          <p:cNvPr id="200" name="AutoShape 11"/>
          <p:cNvSpPr>
            <a:spLocks noChangeArrowheads="1"/>
          </p:cNvSpPr>
          <p:nvPr/>
        </p:nvSpPr>
        <p:spPr bwMode="auto">
          <a:xfrm>
            <a:off x="6300192" y="4514111"/>
            <a:ext cx="2592288" cy="715089"/>
          </a:xfrm>
          <a:prstGeom prst="wedgeRoundRectCallout">
            <a:avLst>
              <a:gd name="adj1" fmla="val -20922"/>
              <a:gd name="adj2" fmla="val -646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we also have ways of making them consume... (there’s money in low-</a:t>
            </a:r>
            <a:r>
              <a:rPr lang="en-GB" altLang="en-US" sz="1400" dirty="0" err="1" smtClean="0">
                <a:latin typeface="Comic Sans MS" panose="030F0702030302020204" pitchFamily="66" charset="0"/>
              </a:rPr>
              <a:t>carb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 diet plans)</a:t>
            </a:r>
          </a:p>
        </p:txBody>
      </p:sp>
      <p:sp>
        <p:nvSpPr>
          <p:cNvPr id="201" name="AutoShape 11"/>
          <p:cNvSpPr>
            <a:spLocks noChangeArrowheads="1"/>
          </p:cNvSpPr>
          <p:nvPr/>
        </p:nvSpPr>
        <p:spPr bwMode="auto">
          <a:xfrm>
            <a:off x="7020272" y="775713"/>
            <a:ext cx="2160240" cy="715089"/>
          </a:xfrm>
          <a:prstGeom prst="wedgeRoundRectCallout">
            <a:avLst>
              <a:gd name="adj1" fmla="val -40531"/>
              <a:gd name="adj2" fmla="val 6611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Now for some real incentives… we could make a billion or 2 here</a:t>
            </a:r>
          </a:p>
        </p:txBody>
      </p:sp>
      <p:sp>
        <p:nvSpPr>
          <p:cNvPr id="202" name="AutoShape 11"/>
          <p:cNvSpPr>
            <a:spLocks noChangeArrowheads="1"/>
          </p:cNvSpPr>
          <p:nvPr/>
        </p:nvSpPr>
        <p:spPr bwMode="auto">
          <a:xfrm>
            <a:off x="7408440" y="1567801"/>
            <a:ext cx="1772072" cy="715089"/>
          </a:xfrm>
          <a:prstGeom prst="wedgeRoundRectCallout">
            <a:avLst>
              <a:gd name="adj1" fmla="val -62527"/>
              <a:gd name="adj2" fmla="val 3009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we need 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SMART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managers who can think on their feet</a:t>
            </a:r>
          </a:p>
        </p:txBody>
      </p:sp>
      <p:sp>
        <p:nvSpPr>
          <p:cNvPr id="203" name="AutoShape 11"/>
          <p:cNvSpPr>
            <a:spLocks noChangeArrowheads="1"/>
          </p:cNvSpPr>
          <p:nvPr/>
        </p:nvSpPr>
        <p:spPr bwMode="auto">
          <a:xfrm>
            <a:off x="7380312" y="2382228"/>
            <a:ext cx="1829008" cy="476726"/>
          </a:xfrm>
          <a:prstGeom prst="wedgeRoundRectCallout">
            <a:avLst>
              <a:gd name="adj1" fmla="val -61552"/>
              <a:gd name="adj2" fmla="val 2693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>
                <a:latin typeface="Comic Sans MS" panose="030F0702030302020204" pitchFamily="66" charset="0"/>
              </a:rPr>
              <a:t>h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igher productivity = lower wages!!</a:t>
            </a:r>
          </a:p>
        </p:txBody>
      </p:sp>
    </p:spTree>
    <p:extLst>
      <p:ext uri="{BB962C8B-B14F-4D97-AF65-F5344CB8AC3E}">
        <p14:creationId xmlns="" xmlns:p14="http://schemas.microsoft.com/office/powerpoint/2010/main" val="800571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 animBg="1"/>
      <p:bldP spid="200" grpId="0" animBg="1"/>
      <p:bldP spid="201" grpId="0" animBg="1"/>
      <p:bldP spid="202" grpId="0" animBg="1"/>
      <p:bldP spid="20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3452"/>
            <a:ext cx="9144000" cy="1253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G:\DESKTOP - 21-09-15\NEW\img3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060" t="25185" b="8687"/>
          <a:stretch/>
        </p:blipFill>
        <p:spPr bwMode="auto">
          <a:xfrm rot="5400000">
            <a:off x="2636668" y="928810"/>
            <a:ext cx="4383520" cy="73228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36512" y="-27384"/>
            <a:ext cx="910850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GB" sz="2400" b="1" i="1" dirty="0" smtClean="0">
                <a:solidFill>
                  <a:schemeClr val="tx2">
                    <a:lumMod val="50000"/>
                  </a:schemeClr>
                </a:solidFill>
              </a:rPr>
              <a:t>SYNERGY FORESIGHT PROCESS</a:t>
            </a:r>
            <a:endParaRPr lang="en-GB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4211960" y="542157"/>
            <a:ext cx="2160240" cy="755308"/>
          </a:xfrm>
          <a:prstGeom prst="wedgeRoundRectCallout">
            <a:avLst>
              <a:gd name="adj1" fmla="val 26571"/>
              <a:gd name="adj2" fmla="val 7135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I’s a flexible menu - can take 4 hours, 4 days, 4 weeks or 4 months</a:t>
            </a: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2140009" y="1568197"/>
            <a:ext cx="2833040" cy="993671"/>
          </a:xfrm>
          <a:prstGeom prst="wedgeRoundRectCallout">
            <a:avLst>
              <a:gd name="adj1" fmla="val 16498"/>
              <a:gd name="adj2" fmla="val 15461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First stage is the </a:t>
            </a:r>
            <a:r>
              <a:rPr lang="en-GB" altLang="en-US" sz="1400" dirty="0">
                <a:latin typeface="Comic Sans MS" panose="030F0702030302020204" pitchFamily="66" charset="0"/>
              </a:rPr>
              <a:t>‘</a:t>
            </a:r>
            <a:r>
              <a:rPr lang="en-GB" altLang="en-US" sz="1400" b="1" dirty="0">
                <a:latin typeface="Comic Sans MS" panose="030F0702030302020204" pitchFamily="66" charset="0"/>
              </a:rPr>
              <a:t>landscape mapping’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… we explore &amp; draw maps of ‘what </a:t>
            </a:r>
            <a:r>
              <a:rPr lang="en-GB" altLang="en-US" sz="1400" dirty="0">
                <a:latin typeface="Comic Sans MS" panose="030F0702030302020204" pitchFamily="66" charset="0"/>
              </a:rPr>
              <a:t>is our problem’ &amp;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‘how does this system work’?</a:t>
            </a:r>
            <a:endParaRPr lang="en-GB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6941778" y="1556792"/>
            <a:ext cx="2022710" cy="993671"/>
          </a:xfrm>
          <a:prstGeom prst="wedgeRoundRectCallout">
            <a:avLst>
              <a:gd name="adj1" fmla="val -60061"/>
              <a:gd name="adj2" fmla="val 16180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Second, the ‘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change mapping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’ – looks at trends, dynamics, alternative scenarios</a:t>
            </a: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5739627" y="2641192"/>
            <a:ext cx="1031281" cy="516945"/>
          </a:xfrm>
          <a:prstGeom prst="wedgeRoundRectCallout">
            <a:avLst>
              <a:gd name="adj1" fmla="val -65863"/>
              <a:gd name="adj2" fmla="val -1691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(mappings &amp; visuals) 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7953307" y="3894066"/>
            <a:ext cx="647210" cy="48547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6084168" y="5955823"/>
            <a:ext cx="2987823" cy="993671"/>
          </a:xfrm>
          <a:prstGeom prst="wedgeRoundRectCallout">
            <a:avLst>
              <a:gd name="adj1" fmla="val -33907"/>
              <a:gd name="adj2" fmla="val -7208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Third stage, ‘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synergy mapping &amp; design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’… the creative side… we look for new collaborations, alignments, learning exchange etc</a:t>
            </a:r>
          </a:p>
        </p:txBody>
      </p:sp>
      <p:sp>
        <p:nvSpPr>
          <p:cNvPr id="14" name="Down Arrow 13"/>
          <p:cNvSpPr/>
          <p:nvPr/>
        </p:nvSpPr>
        <p:spPr>
          <a:xfrm rot="5400000">
            <a:off x="5400346" y="5896972"/>
            <a:ext cx="678563" cy="463047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3059832" y="5963721"/>
            <a:ext cx="2381150" cy="993671"/>
          </a:xfrm>
          <a:prstGeom prst="wedgeRoundRectCallout">
            <a:avLst>
              <a:gd name="adj1" fmla="val -15204"/>
              <a:gd name="adj2" fmla="val -7089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Fourth stage – </a:t>
            </a:r>
            <a:r>
              <a:rPr lang="en-GB" altLang="en-US" sz="1400" b="1" dirty="0">
                <a:latin typeface="Comic Sans MS" panose="030F0702030302020204" pitchFamily="66" charset="0"/>
              </a:rPr>
              <a:t>‘pathway </a:t>
            </a:r>
            <a:r>
              <a:rPr lang="en-GB" altLang="en-US" sz="1400" b="1" dirty="0" smtClean="0">
                <a:latin typeface="Comic Sans MS" panose="030F0702030302020204" pitchFamily="66" charset="0"/>
              </a:rPr>
              <a:t>/ road-mapping’ 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– here we converge back to practical strategy &amp; action. </a:t>
            </a:r>
          </a:p>
        </p:txBody>
      </p:sp>
      <p:sp>
        <p:nvSpPr>
          <p:cNvPr id="17" name="Down Arrow 16"/>
          <p:cNvSpPr/>
          <p:nvPr/>
        </p:nvSpPr>
        <p:spPr>
          <a:xfrm rot="5400000">
            <a:off x="2231994" y="5896972"/>
            <a:ext cx="678563" cy="463047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19" name="Down Arrow 18"/>
          <p:cNvSpPr/>
          <p:nvPr/>
        </p:nvSpPr>
        <p:spPr>
          <a:xfrm rot="16200000">
            <a:off x="5081315" y="1534975"/>
            <a:ext cx="678563" cy="463047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120873" y="513452"/>
            <a:ext cx="3731047" cy="755308"/>
          </a:xfrm>
          <a:prstGeom prst="wedgeRoundRectCallout">
            <a:avLst>
              <a:gd name="adj1" fmla="val -18082"/>
              <a:gd name="adj2" fmla="val 6794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Here’s a typical ‘Synergy Foresight’ programme.  This does synergistic mapping &amp; design in 4 main stages &amp; 12 steps</a:t>
            </a:r>
          </a:p>
        </p:txBody>
      </p:sp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7217013" y="5149342"/>
            <a:ext cx="1190693" cy="755308"/>
          </a:xfrm>
          <a:prstGeom prst="wedgeRoundRectCallout">
            <a:avLst>
              <a:gd name="adj1" fmla="val 9892"/>
              <a:gd name="adj2" fmla="val -8968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(Tables for specialist discussions)</a:t>
            </a:r>
          </a:p>
        </p:txBody>
      </p:sp>
      <p:sp>
        <p:nvSpPr>
          <p:cNvPr id="22" name="AutoShape 11"/>
          <p:cNvSpPr>
            <a:spLocks noChangeArrowheads="1"/>
          </p:cNvSpPr>
          <p:nvPr/>
        </p:nvSpPr>
        <p:spPr bwMode="auto">
          <a:xfrm>
            <a:off x="251520" y="4101397"/>
            <a:ext cx="1262701" cy="1232034"/>
          </a:xfrm>
          <a:prstGeom prst="wedgeRoundRectCallout">
            <a:avLst>
              <a:gd name="adj1" fmla="val 79560"/>
              <a:gd name="adj2" fmla="val -3584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Put visual materials </a:t>
            </a:r>
            <a:r>
              <a:rPr lang="en-GB" altLang="en-US" sz="1400" dirty="0" err="1" smtClean="0">
                <a:latin typeface="Comic Sans MS" panose="030F0702030302020204" pitchFamily="66" charset="0"/>
              </a:rPr>
              <a:t>etc</a:t>
            </a:r>
            <a:r>
              <a:rPr lang="en-GB" altLang="en-US" sz="1400" dirty="0" smtClean="0">
                <a:latin typeface="Comic Sans MS" panose="030F0702030302020204" pitchFamily="66" charset="0"/>
              </a:rPr>
              <a:t> on the wall for cross-fertilization</a:t>
            </a:r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>
            <a:off x="107504" y="5963721"/>
            <a:ext cx="2016224" cy="993671"/>
          </a:xfrm>
          <a:prstGeom prst="wedgeRoundRectCallout">
            <a:avLst>
              <a:gd name="adj1" fmla="val -21686"/>
              <a:gd name="adj2" fmla="val -7052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Finally - either go around the cycle again – or take it out to the world</a:t>
            </a:r>
          </a:p>
        </p:txBody>
      </p:sp>
      <p:sp>
        <p:nvSpPr>
          <p:cNvPr id="24" name="Down Arrow 23"/>
          <p:cNvSpPr/>
          <p:nvPr/>
        </p:nvSpPr>
        <p:spPr>
          <a:xfrm rot="16200000">
            <a:off x="1449916" y="1534976"/>
            <a:ext cx="678563" cy="463047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>
            <a:off x="89528" y="1595263"/>
            <a:ext cx="1314120" cy="1879043"/>
          </a:xfrm>
          <a:prstGeom prst="wedgeRoundRectCallout">
            <a:avLst>
              <a:gd name="adj1" fmla="val 65143"/>
              <a:gd name="adj2" fmla="val -251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At the start, the more things are set up the better – agenda, people, resources </a:t>
            </a:r>
            <a:r>
              <a:rPr lang="en-GB" altLang="en-US" sz="1400" dirty="0" err="1" smtClean="0">
                <a:latin typeface="Comic Sans MS" panose="030F0702030302020204" pitchFamily="66" charset="0"/>
              </a:rPr>
              <a:t>etc</a:t>
            </a:r>
            <a:endParaRPr lang="en-GB" altLang="en-US" sz="1400" dirty="0" smtClean="0">
              <a:latin typeface="Comic Sans MS" panose="030F0702030302020204" pitchFamily="66" charset="0"/>
            </a:endParaRPr>
          </a:p>
        </p:txBody>
      </p:sp>
      <p:sp>
        <p:nvSpPr>
          <p:cNvPr id="27" name="AutoShape 11"/>
          <p:cNvSpPr>
            <a:spLocks noChangeArrowheads="1"/>
          </p:cNvSpPr>
          <p:nvPr/>
        </p:nvSpPr>
        <p:spPr bwMode="auto">
          <a:xfrm>
            <a:off x="6516216" y="557037"/>
            <a:ext cx="2592288" cy="755308"/>
          </a:xfrm>
          <a:prstGeom prst="wedgeRoundRectCallout">
            <a:avLst>
              <a:gd name="adj1" fmla="val -17325"/>
              <a:gd name="adj2" fmla="val 6537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8000" tIns="18000" rIns="18000" b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1400" dirty="0" smtClean="0">
                <a:latin typeface="Comic Sans MS" panose="030F0702030302020204" pitchFamily="66" charset="0"/>
              </a:rPr>
              <a:t>The picture shows all 4 stages in 1 room (in reality would be at different times)</a:t>
            </a:r>
          </a:p>
        </p:txBody>
      </p:sp>
    </p:spTree>
    <p:extLst>
      <p:ext uri="{BB962C8B-B14F-4D97-AF65-F5344CB8AC3E}">
        <p14:creationId xmlns="" xmlns:p14="http://schemas.microsoft.com/office/powerpoint/2010/main" val="39880280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5446</Words>
  <Application>Microsoft Office PowerPoint</Application>
  <PresentationFormat>On-screen Show (4:3)</PresentationFormat>
  <Paragraphs>797</Paragraphs>
  <Slides>55</Slides>
  <Notes>4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"Science for sustainability: why inter-connected problems call for inter-connected knowledge“ - or –  “SAVING THE WORLD, FLIPCHART BY FLIPCHART</vt:lpstr>
      <vt:lpstr>CONTENTS</vt:lpstr>
      <vt:lpstr>Introductions</vt:lpstr>
      <vt:lpstr>Slide 4</vt:lpstr>
      <vt:lpstr>Commercial Break / Work in progress  www.urban3.net </vt:lpstr>
      <vt:lpstr>1st Case study: climate</vt:lpstr>
      <vt:lpstr>Slide 7</vt:lpstr>
      <vt:lpstr>Slide 8</vt:lpstr>
      <vt:lpstr>Slide 9</vt:lpstr>
      <vt:lpstr>Slide 10</vt:lpstr>
      <vt:lpstr>Slide 11</vt:lpstr>
      <vt:lpstr>Slide 12</vt:lpstr>
      <vt:lpstr>Slide 13</vt:lpstr>
      <vt:lpstr>1st science agenda: synergistics</vt:lpstr>
      <vt:lpstr>Slide 15</vt:lpstr>
      <vt:lpstr>Slide 16</vt:lpstr>
      <vt:lpstr>Slide 17</vt:lpstr>
      <vt:lpstr>Slide 18</vt:lpstr>
      <vt:lpstr>1st Mind-Game:</vt:lpstr>
      <vt:lpstr>1st conversation:</vt:lpstr>
      <vt:lpstr>1st conversation</vt:lpstr>
      <vt:lpstr>2nd Case study: bio-regions</vt:lpstr>
      <vt:lpstr>2nd science agenda: co-evolution</vt:lpstr>
      <vt:lpstr>Sustainability science</vt:lpstr>
      <vt:lpstr>Slide 25</vt:lpstr>
      <vt:lpstr>Slide 26</vt:lpstr>
      <vt:lpstr>Slide 27</vt:lpstr>
      <vt:lpstr>Slide 28</vt:lpstr>
      <vt:lpstr>Slide 29</vt:lpstr>
      <vt:lpstr>2nd conversation</vt:lpstr>
      <vt:lpstr>2nd  conversation</vt:lpstr>
      <vt:lpstr>2nd  Mind-Game: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2) Clever / smart / wise cities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3) Next steps</vt:lpstr>
      <vt:lpstr>Next steps</vt:lpstr>
      <vt:lpstr>THANKS .... Work in progress  www.urban3.net </vt:lpstr>
      <vt:lpstr>Slide 53</vt:lpstr>
      <vt:lpstr>Slide 54</vt:lpstr>
      <vt:lpstr>Slide 55</vt:lpstr>
    </vt:vector>
  </TitlesOfParts>
  <Company>The University of Manchester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Ravetz</dc:creator>
  <cp:lastModifiedBy>SURegen</cp:lastModifiedBy>
  <cp:revision>98</cp:revision>
  <cp:lastPrinted>2015-10-12T10:56:51Z</cp:lastPrinted>
  <dcterms:created xsi:type="dcterms:W3CDTF">2015-10-12T09:11:54Z</dcterms:created>
  <dcterms:modified xsi:type="dcterms:W3CDTF">2016-05-31T16:04:01Z</dcterms:modified>
</cp:coreProperties>
</file>